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9" r:id="rId3"/>
    <p:sldId id="326" r:id="rId4"/>
    <p:sldId id="327" r:id="rId5"/>
    <p:sldId id="325" r:id="rId6"/>
    <p:sldId id="279" r:id="rId7"/>
    <p:sldId id="329" r:id="rId8"/>
    <p:sldId id="330" r:id="rId9"/>
    <p:sldId id="337" r:id="rId10"/>
    <p:sldId id="338" r:id="rId11"/>
    <p:sldId id="331" r:id="rId12"/>
    <p:sldId id="332" r:id="rId13"/>
    <p:sldId id="339" r:id="rId14"/>
    <p:sldId id="340" r:id="rId15"/>
    <p:sldId id="341" r:id="rId16"/>
    <p:sldId id="342" r:id="rId17"/>
    <p:sldId id="343" r:id="rId18"/>
    <p:sldId id="344" r:id="rId19"/>
    <p:sldId id="345" r:id="rId20"/>
    <p:sldId id="346" r:id="rId21"/>
    <p:sldId id="349" r:id="rId22"/>
    <p:sldId id="347" r:id="rId23"/>
    <p:sldId id="336" r:id="rId24"/>
    <p:sldId id="348" r:id="rId25"/>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00602B"/>
    <a:srgbClr val="00823B"/>
    <a:srgbClr val="FF6600"/>
    <a:srgbClr val="462300"/>
    <a:srgbClr val="501900"/>
    <a:srgbClr val="3399FF"/>
    <a:srgbClr val="C1FFF3"/>
    <a:srgbClr val="663300"/>
    <a:srgbClr val="8415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51" autoAdjust="0"/>
    <p:restoredTop sz="93543" autoAdjust="0"/>
  </p:normalViewPr>
  <p:slideViewPr>
    <p:cSldViewPr>
      <p:cViewPr varScale="1">
        <p:scale>
          <a:sx n="65" d="100"/>
          <a:sy n="65" d="100"/>
        </p:scale>
        <p:origin x="-153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30353-2446-4E72-A79B-3312C7E541D4}" type="datetimeFigureOut">
              <a:rPr lang="ru-RU" smtClean="0"/>
              <a:pPr/>
              <a:t>23.06.2015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4F5D3-151F-4E67-BDD0-74E5C6FC179F}" type="slidenum">
              <a:rPr lang="ru-RU" smtClean="0"/>
              <a:pPr/>
              <a:t>‹#›</a:t>
            </a:fld>
            <a:endParaRPr lang="ru-RU"/>
          </a:p>
        </p:txBody>
      </p:sp>
    </p:spTree>
    <p:extLst>
      <p:ext uri="{BB962C8B-B14F-4D97-AF65-F5344CB8AC3E}">
        <p14:creationId xmlns:p14="http://schemas.microsoft.com/office/powerpoint/2010/main" xmlns="" val="627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BD79B6-C744-4EB9-8315-38D53EF0618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5CBA36-17B5-4C06-A493-902BB96185C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3397596-D9AD-46BB-8639-3EFBBAA945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71B3F8B-DA82-49D3-B2A2-E45013184F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2CC4A3-3A0F-408A-BAAF-ECBC9A7FABE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B7F3E1B-CB55-4A61-91F3-3B527DCE8E5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434EFE4-FBEF-4D48-97F8-C3803ABA8CE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00A0E3A-243C-4F3D-807F-E888D00ED9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75FE286-7988-4F71-90B8-6E454034F57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6BCF32E-F81D-42DD-8D9A-063630065E3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AADE8C-A7D7-4067-B791-5917D373F3D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AFEE5"/>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7763A32C-BBE9-4722-A502-B9970E0A12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625093" y="3171766"/>
            <a:ext cx="2422907" cy="400110"/>
          </a:xfrm>
          <a:prstGeom prst="rect">
            <a:avLst/>
          </a:prstGeom>
          <a:solidFill>
            <a:schemeClr val="bg1"/>
          </a:solidFill>
          <a:ln w="25400" algn="ctr">
            <a:noFill/>
            <a:miter lim="800000"/>
            <a:headEnd/>
            <a:tailEnd/>
          </a:ln>
        </p:spPr>
        <p:txBody>
          <a:bodyPr wrap="none" rtlCol="0">
            <a:spAutoFit/>
          </a:bodyPr>
          <a:lstStyle/>
          <a:p>
            <a:r>
              <a:rPr lang="en-US" sz="2000" dirty="0" smtClean="0">
                <a:latin typeface="Arial Black" pitchFamily="34" charset="0"/>
              </a:rPr>
              <a:t>Plan of the talk:</a:t>
            </a:r>
            <a:endParaRPr lang="ru-RU" sz="2000" dirty="0" smtClean="0">
              <a:latin typeface="Arial Black" pitchFamily="34" charset="0"/>
            </a:endParaRPr>
          </a:p>
        </p:txBody>
      </p:sp>
      <p:sp>
        <p:nvSpPr>
          <p:cNvPr id="2052" name="Rectangle 4"/>
          <p:cNvSpPr>
            <a:spLocks noGrp="1" noChangeArrowheads="1"/>
          </p:cNvSpPr>
          <p:nvPr>
            <p:ph type="title"/>
          </p:nvPr>
        </p:nvSpPr>
        <p:spPr>
          <a:xfrm>
            <a:off x="228600" y="152400"/>
            <a:ext cx="8610600" cy="914400"/>
          </a:xfrm>
          <a:ln w="28575">
            <a:solidFill>
              <a:schemeClr val="accent6">
                <a:lumMod val="75000"/>
              </a:schemeClr>
            </a:solidFill>
          </a:ln>
        </p:spPr>
        <p:txBody>
          <a:bodyPr/>
          <a:lstStyle/>
          <a:p>
            <a:pPr eaLnBrk="1" hangingPunct="1">
              <a:defRPr/>
            </a:pPr>
            <a:r>
              <a:rPr lang="en-US" sz="2600" b="1" dirty="0" smtClean="0"/>
              <a:t>Neutrons on a surface of liquid helium.</a:t>
            </a:r>
          </a:p>
        </p:txBody>
      </p:sp>
      <p:sp>
        <p:nvSpPr>
          <p:cNvPr id="2051" name="Text Box 5"/>
          <p:cNvSpPr txBox="1">
            <a:spLocks noChangeArrowheads="1"/>
          </p:cNvSpPr>
          <p:nvPr/>
        </p:nvSpPr>
        <p:spPr bwMode="auto">
          <a:xfrm>
            <a:off x="152400" y="3704586"/>
            <a:ext cx="8839200" cy="2246769"/>
          </a:xfrm>
          <a:prstGeom prst="rect">
            <a:avLst/>
          </a:prstGeom>
          <a:solidFill>
            <a:schemeClr val="bg1"/>
          </a:solidFill>
          <a:ln w="38100">
            <a:solidFill>
              <a:srgbClr val="462300"/>
            </a:solidFill>
            <a:miter lim="800000"/>
            <a:headEnd/>
            <a:tailEnd/>
          </a:ln>
        </p:spPr>
        <p:txBody>
          <a:bodyPr>
            <a:spAutoFit/>
          </a:bodyPr>
          <a:lstStyle/>
          <a:p>
            <a:pPr marL="342900" indent="-342900">
              <a:buFontTx/>
              <a:buAutoNum type="arabicPeriod"/>
            </a:pPr>
            <a:r>
              <a:rPr lang="en-US" sz="2000" dirty="0" smtClean="0">
                <a:latin typeface="+mn-lt"/>
              </a:rPr>
              <a:t>Introduction and motivation. Experiments with neutrons and their energy levels in the gravitational potential.</a:t>
            </a:r>
          </a:p>
          <a:p>
            <a:pPr marL="342900" indent="-342900">
              <a:buFontTx/>
              <a:buAutoNum type="arabicPeriod"/>
            </a:pPr>
            <a:r>
              <a:rPr lang="en-US" sz="2000" dirty="0" smtClean="0">
                <a:latin typeface="+mn-lt"/>
              </a:rPr>
              <a:t>Neutrons on ideal  surface of liquid helium.</a:t>
            </a:r>
          </a:p>
          <a:p>
            <a:pPr marL="342900" indent="-342900">
              <a:buFontTx/>
              <a:buAutoNum type="arabicPeriod"/>
            </a:pPr>
            <a:r>
              <a:rPr lang="en-US" sz="2000" dirty="0" smtClean="0"/>
              <a:t>Scattering of neutrons by atoms of helium vapor.</a:t>
            </a:r>
          </a:p>
          <a:p>
            <a:pPr marL="342900" indent="-342900">
              <a:buFontTx/>
              <a:buAutoNum type="arabicPeriod"/>
            </a:pPr>
            <a:r>
              <a:rPr lang="en-US" sz="2000" dirty="0" smtClean="0"/>
              <a:t>Scattering of neutrons by </a:t>
            </a:r>
            <a:r>
              <a:rPr lang="en-US" sz="2000" dirty="0" err="1" smtClean="0"/>
              <a:t>ripplons</a:t>
            </a:r>
            <a:r>
              <a:rPr lang="ru-RU" sz="2000" dirty="0" smtClean="0">
                <a:latin typeface="Arial Narrow" pitchFamily="34" charset="0"/>
              </a:rPr>
              <a:t>.</a:t>
            </a:r>
            <a:endParaRPr lang="en-US" sz="2000" dirty="0" smtClean="0">
              <a:latin typeface="+mn-lt"/>
            </a:endParaRPr>
          </a:p>
          <a:p>
            <a:pPr marL="342900" indent="-342900">
              <a:buFontTx/>
              <a:buAutoNum type="arabicPeriod"/>
            </a:pPr>
            <a:r>
              <a:rPr lang="en-US" sz="2000" dirty="0" smtClean="0">
                <a:latin typeface="+mn-lt"/>
              </a:rPr>
              <a:t>Scattering </a:t>
            </a:r>
            <a:r>
              <a:rPr lang="en-US" sz="2000" dirty="0" smtClean="0"/>
              <a:t>of neutrons </a:t>
            </a:r>
            <a:r>
              <a:rPr lang="en-US" sz="2000" dirty="0" smtClean="0">
                <a:latin typeface="+mn-lt"/>
              </a:rPr>
              <a:t>by phonons and surfons.</a:t>
            </a:r>
          </a:p>
          <a:p>
            <a:pPr marL="342900" indent="-342900">
              <a:buFontTx/>
              <a:buAutoNum type="arabicPeriod"/>
            </a:pPr>
            <a:r>
              <a:rPr lang="en-US" sz="2000" dirty="0" smtClean="0"/>
              <a:t>Conclusion.</a:t>
            </a:r>
            <a:endParaRPr lang="en-US" sz="2000" dirty="0"/>
          </a:p>
        </p:txBody>
      </p:sp>
      <p:sp>
        <p:nvSpPr>
          <p:cNvPr id="6" name="Прямоугольник 5"/>
          <p:cNvSpPr/>
          <p:nvPr/>
        </p:nvSpPr>
        <p:spPr>
          <a:xfrm>
            <a:off x="228600" y="1143000"/>
            <a:ext cx="8610600" cy="461962"/>
          </a:xfrm>
          <a:prstGeom prst="rect">
            <a:avLst/>
          </a:prstGeom>
        </p:spPr>
        <p:txBody>
          <a:bodyPr>
            <a:spAutoFit/>
          </a:bodyPr>
          <a:lstStyle/>
          <a:p>
            <a:pPr algn="ctr">
              <a:defRPr/>
            </a:pPr>
            <a:r>
              <a:rPr lang="fr-FR" sz="2400" u="sng" kern="0" dirty="0" smtClean="0">
                <a:solidFill>
                  <a:srgbClr val="841502"/>
                </a:solidFill>
                <a:latin typeface="Times New Roman" pitchFamily="18" charset="0"/>
                <a:cs typeface="Times New Roman" pitchFamily="18" charset="0"/>
              </a:rPr>
              <a:t>A. Grigoriev</a:t>
            </a:r>
            <a:r>
              <a:rPr lang="fr-FR" sz="2400" u="sng" kern="0" baseline="30000" dirty="0" smtClean="0">
                <a:solidFill>
                  <a:srgbClr val="841502"/>
                </a:solidFill>
                <a:latin typeface="Times New Roman" pitchFamily="18" charset="0"/>
                <a:cs typeface="Times New Roman" pitchFamily="18" charset="0"/>
              </a:rPr>
              <a:t>+</a:t>
            </a:r>
            <a:r>
              <a:rPr lang="fr-FR" sz="2400" u="sng" kern="0" dirty="0" smtClean="0">
                <a:solidFill>
                  <a:srgbClr val="841502"/>
                </a:solidFill>
                <a:latin typeface="Times New Roman" pitchFamily="18" charset="0"/>
                <a:cs typeface="Times New Roman" pitchFamily="18" charset="0"/>
              </a:rPr>
              <a:t> </a:t>
            </a:r>
            <a:r>
              <a:rPr lang="fr-FR" sz="2400" kern="0" dirty="0" smtClean="0">
                <a:solidFill>
                  <a:srgbClr val="841502"/>
                </a:solidFill>
                <a:latin typeface="Times New Roman" pitchFamily="18" charset="0"/>
                <a:cs typeface="Times New Roman" pitchFamily="18" charset="0"/>
              </a:rPr>
              <a:t>, </a:t>
            </a:r>
            <a:r>
              <a:rPr lang="fr-FR" sz="2400" kern="0" dirty="0" smtClean="0">
                <a:solidFill>
                  <a:srgbClr val="841502"/>
                </a:solidFill>
                <a:latin typeface="Times New Roman" pitchFamily="18" charset="0"/>
                <a:ea typeface="+mj-ea"/>
                <a:cs typeface="Times New Roman" pitchFamily="18" charset="0"/>
              </a:rPr>
              <a:t>P. Grigoriev*, O. Zimmer</a:t>
            </a:r>
            <a:r>
              <a:rPr lang="fr-FR" sz="2400" kern="0" dirty="0" smtClean="0">
                <a:solidFill>
                  <a:srgbClr val="841502"/>
                </a:solidFill>
                <a:latin typeface="Times New Roman" pitchFamily="18" charset="0"/>
                <a:cs typeface="Times New Roman" pitchFamily="18" charset="0"/>
              </a:rPr>
              <a:t>**</a:t>
            </a:r>
            <a:r>
              <a:rPr lang="fr-FR" sz="2400" kern="0" dirty="0" smtClean="0">
                <a:solidFill>
                  <a:srgbClr val="841502"/>
                </a:solidFill>
                <a:latin typeface="Times New Roman" pitchFamily="18" charset="0"/>
                <a:ea typeface="+mj-ea"/>
                <a:cs typeface="Times New Roman" pitchFamily="18" charset="0"/>
              </a:rPr>
              <a:t> and T. Timman** </a:t>
            </a:r>
            <a:endParaRPr lang="ru-RU" sz="2400" dirty="0">
              <a:solidFill>
                <a:srgbClr val="841502"/>
              </a:solidFill>
              <a:latin typeface="Times New Roman" pitchFamily="18" charset="0"/>
              <a:cs typeface="Times New Roman" pitchFamily="18" charset="0"/>
            </a:endParaRPr>
          </a:p>
        </p:txBody>
      </p:sp>
      <p:sp>
        <p:nvSpPr>
          <p:cNvPr id="7" name="Text Box 5"/>
          <p:cNvSpPr txBox="1">
            <a:spLocks noChangeArrowheads="1"/>
          </p:cNvSpPr>
          <p:nvPr/>
        </p:nvSpPr>
        <p:spPr bwMode="auto">
          <a:xfrm>
            <a:off x="76200" y="1770395"/>
            <a:ext cx="9001125" cy="1015663"/>
          </a:xfrm>
          <a:prstGeom prst="rect">
            <a:avLst/>
          </a:prstGeom>
          <a:noFill/>
          <a:ln w="9525">
            <a:noFill/>
            <a:miter lim="800000"/>
            <a:headEnd/>
            <a:tailEnd/>
          </a:ln>
        </p:spPr>
        <p:txBody>
          <a:bodyPr wrap="square">
            <a:spAutoFit/>
          </a:bodyPr>
          <a:lstStyle/>
          <a:p>
            <a:pPr algn="ctr"/>
            <a:r>
              <a:rPr lang="fr-FR" sz="2400" kern="0" baseline="30000" dirty="0" smtClean="0">
                <a:solidFill>
                  <a:srgbClr val="841502"/>
                </a:solidFill>
                <a:latin typeface="+mn-lt"/>
                <a:cs typeface="Times New Roman" pitchFamily="18" charset="0"/>
              </a:rPr>
              <a:t>+</a:t>
            </a:r>
            <a:r>
              <a:rPr lang="en-US" sz="2000" dirty="0" smtClean="0">
                <a:solidFill>
                  <a:srgbClr val="501900"/>
                </a:solidFill>
                <a:latin typeface="+mn-lt"/>
              </a:rPr>
              <a:t>Samara State University, Russia</a:t>
            </a:r>
            <a:r>
              <a:rPr lang="ru-RU" sz="2000" dirty="0" smtClean="0">
                <a:solidFill>
                  <a:srgbClr val="501900"/>
                </a:solidFill>
                <a:latin typeface="+mn-lt"/>
              </a:rPr>
              <a:t>;</a:t>
            </a:r>
            <a:endParaRPr lang="en-US" sz="2000" dirty="0" smtClean="0">
              <a:solidFill>
                <a:srgbClr val="501900"/>
              </a:solidFill>
              <a:latin typeface="+mn-lt"/>
            </a:endParaRPr>
          </a:p>
          <a:p>
            <a:pPr algn="ctr"/>
            <a:r>
              <a:rPr lang="en-US" sz="2000" dirty="0" smtClean="0">
                <a:solidFill>
                  <a:srgbClr val="501900"/>
                </a:solidFill>
              </a:rPr>
              <a:t>* L. D. Landau Institute for Theoretical Physics, </a:t>
            </a:r>
            <a:r>
              <a:rPr lang="en-US" sz="2000" dirty="0" err="1" smtClean="0">
                <a:solidFill>
                  <a:srgbClr val="501900"/>
                </a:solidFill>
              </a:rPr>
              <a:t>Chernogolovka</a:t>
            </a:r>
            <a:r>
              <a:rPr lang="en-US" sz="2000" dirty="0" smtClean="0">
                <a:solidFill>
                  <a:srgbClr val="501900"/>
                </a:solidFill>
              </a:rPr>
              <a:t>, Russia;</a:t>
            </a:r>
          </a:p>
          <a:p>
            <a:pPr algn="ctr"/>
            <a:r>
              <a:rPr lang="en-US" sz="2000" dirty="0" smtClean="0">
                <a:solidFill>
                  <a:srgbClr val="501900"/>
                </a:solidFill>
                <a:latin typeface="+mn-lt"/>
              </a:rPr>
              <a:t> **Institute Laue-</a:t>
            </a:r>
            <a:r>
              <a:rPr lang="en-US" sz="2000" dirty="0" err="1" smtClean="0">
                <a:solidFill>
                  <a:srgbClr val="501900"/>
                </a:solidFill>
                <a:latin typeface="+mn-lt"/>
              </a:rPr>
              <a:t>Laungevin</a:t>
            </a:r>
            <a:r>
              <a:rPr lang="en-US" sz="2000" dirty="0" smtClean="0">
                <a:solidFill>
                  <a:srgbClr val="501900"/>
                </a:solidFill>
                <a:latin typeface="+mn-lt"/>
              </a:rPr>
              <a:t>, Grenoble, France.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725487"/>
          </a:xfrm>
        </p:spPr>
        <p:txBody>
          <a:bodyPr/>
          <a:lstStyle/>
          <a:p>
            <a:r>
              <a:rPr lang="en-US" sz="2800" b="1" dirty="0" smtClean="0">
                <a:latin typeface="Arial Narrow" pitchFamily="34" charset="0"/>
              </a:rPr>
              <a:t>The matrix element of the neutron-</a:t>
            </a:r>
            <a:r>
              <a:rPr lang="en-US" sz="2800" b="1" dirty="0" err="1" smtClean="0">
                <a:latin typeface="Arial Narrow" pitchFamily="34" charset="0"/>
              </a:rPr>
              <a:t>ripplon</a:t>
            </a:r>
            <a:r>
              <a:rPr lang="en-US" sz="2800" b="1" dirty="0" smtClean="0">
                <a:latin typeface="Arial Narrow" pitchFamily="34" charset="0"/>
              </a:rPr>
              <a:t> interaction</a:t>
            </a:r>
            <a:endParaRPr lang="ru-RU" sz="2800" dirty="0" smtClean="0"/>
          </a:p>
        </p:txBody>
      </p:sp>
      <p:pic>
        <p:nvPicPr>
          <p:cNvPr id="11267" name="Picture 2"/>
          <p:cNvPicPr>
            <a:picLocks noChangeAspect="1" noChangeArrowheads="1"/>
          </p:cNvPicPr>
          <p:nvPr/>
        </p:nvPicPr>
        <p:blipFill>
          <a:blip r:embed="rId2"/>
          <a:srcRect/>
          <a:stretch>
            <a:fillRect/>
          </a:stretch>
        </p:blipFill>
        <p:spPr bwMode="auto">
          <a:xfrm>
            <a:off x="428625" y="1643063"/>
            <a:ext cx="8147050" cy="990600"/>
          </a:xfrm>
          <a:prstGeom prst="rect">
            <a:avLst/>
          </a:prstGeom>
          <a:noFill/>
          <a:ln w="9525">
            <a:noFill/>
            <a:miter lim="800000"/>
            <a:headEnd/>
            <a:tailEnd/>
          </a:ln>
        </p:spPr>
      </p:pic>
      <p:sp>
        <p:nvSpPr>
          <p:cNvPr id="11268" name="TextBox 4"/>
          <p:cNvSpPr txBox="1">
            <a:spLocks noChangeArrowheads="1"/>
          </p:cNvSpPr>
          <p:nvPr/>
        </p:nvSpPr>
        <p:spPr bwMode="auto">
          <a:xfrm>
            <a:off x="214313" y="1214438"/>
            <a:ext cx="6320961" cy="400110"/>
          </a:xfrm>
          <a:prstGeom prst="rect">
            <a:avLst/>
          </a:prstGeom>
          <a:noFill/>
          <a:ln w="25400" algn="ctr">
            <a:noFill/>
            <a:miter lim="800000"/>
            <a:headEnd/>
            <a:tailEnd/>
          </a:ln>
        </p:spPr>
        <p:txBody>
          <a:bodyPr wrap="none">
            <a:spAutoFit/>
          </a:bodyPr>
          <a:lstStyle/>
          <a:p>
            <a:r>
              <a:rPr lang="en-US" sz="2000" dirty="0" smtClean="0"/>
              <a:t>The addition to the potential energy of the neutron</a:t>
            </a:r>
            <a:endParaRPr lang="ru-RU" sz="2000" dirty="0"/>
          </a:p>
        </p:txBody>
      </p:sp>
      <p:pic>
        <p:nvPicPr>
          <p:cNvPr id="11269" name="Picture 3"/>
          <p:cNvPicPr>
            <a:picLocks noChangeAspect="1" noChangeArrowheads="1"/>
          </p:cNvPicPr>
          <p:nvPr/>
        </p:nvPicPr>
        <p:blipFill>
          <a:blip r:embed="rId3"/>
          <a:srcRect/>
          <a:stretch>
            <a:fillRect/>
          </a:stretch>
        </p:blipFill>
        <p:spPr bwMode="auto">
          <a:xfrm>
            <a:off x="1285875" y="3357563"/>
            <a:ext cx="5334000" cy="500062"/>
          </a:xfrm>
          <a:prstGeom prst="rect">
            <a:avLst/>
          </a:prstGeom>
          <a:noFill/>
          <a:ln w="9525">
            <a:noFill/>
            <a:miter lim="800000"/>
            <a:headEnd/>
            <a:tailEnd/>
          </a:ln>
        </p:spPr>
      </p:pic>
      <p:pic>
        <p:nvPicPr>
          <p:cNvPr id="11270" name="Picture 4"/>
          <p:cNvPicPr>
            <a:picLocks noChangeAspect="1" noChangeArrowheads="1"/>
          </p:cNvPicPr>
          <p:nvPr/>
        </p:nvPicPr>
        <p:blipFill>
          <a:blip r:embed="rId4"/>
          <a:srcRect/>
          <a:stretch>
            <a:fillRect/>
          </a:stretch>
        </p:blipFill>
        <p:spPr bwMode="auto">
          <a:xfrm>
            <a:off x="369888" y="4643438"/>
            <a:ext cx="8131175" cy="2000250"/>
          </a:xfrm>
          <a:prstGeom prst="rect">
            <a:avLst/>
          </a:prstGeom>
          <a:noFill/>
          <a:ln w="9525">
            <a:noFill/>
            <a:miter lim="800000"/>
            <a:headEnd/>
            <a:tailEnd/>
          </a:ln>
        </p:spPr>
      </p:pic>
      <p:sp>
        <p:nvSpPr>
          <p:cNvPr id="11271" name="TextBox 6"/>
          <p:cNvSpPr txBox="1">
            <a:spLocks noChangeArrowheads="1"/>
          </p:cNvSpPr>
          <p:nvPr/>
        </p:nvSpPr>
        <p:spPr bwMode="auto">
          <a:xfrm>
            <a:off x="214313" y="2643188"/>
            <a:ext cx="8715375" cy="708025"/>
          </a:xfrm>
          <a:prstGeom prst="rect">
            <a:avLst/>
          </a:prstGeom>
          <a:noFill/>
          <a:ln w="25400" algn="ctr">
            <a:noFill/>
            <a:miter lim="800000"/>
            <a:headEnd/>
            <a:tailEnd/>
          </a:ln>
        </p:spPr>
        <p:txBody>
          <a:bodyPr>
            <a:spAutoFit/>
          </a:bodyPr>
          <a:lstStyle/>
          <a:p>
            <a:r>
              <a:rPr lang="en-US" sz="2000" dirty="0" smtClean="0"/>
              <a:t>The </a:t>
            </a:r>
            <a:r>
              <a:rPr lang="en-US" sz="2000" dirty="0" err="1" smtClean="0"/>
              <a:t>ripplon</a:t>
            </a:r>
            <a:r>
              <a:rPr lang="en-US" sz="2000" dirty="0" smtClean="0"/>
              <a:t> amplitude is small, </a:t>
            </a:r>
            <a:r>
              <a:rPr lang="en-US" sz="2000" dirty="0"/>
              <a:t>&lt;1nm</a:t>
            </a:r>
            <a:r>
              <a:rPr lang="ru-RU" sz="2000" dirty="0"/>
              <a:t>, </a:t>
            </a:r>
            <a:r>
              <a:rPr lang="en-US" sz="2000" dirty="0" smtClean="0"/>
              <a:t>and the size of the neutron wave function</a:t>
            </a:r>
            <a:r>
              <a:rPr lang="ru-RU" sz="2000" dirty="0" smtClean="0"/>
              <a:t> </a:t>
            </a:r>
            <a:r>
              <a:rPr lang="en-US" sz="2000" dirty="0"/>
              <a:t>z</a:t>
            </a:r>
            <a:r>
              <a:rPr lang="en-US" sz="2000" baseline="-25000" dirty="0"/>
              <a:t>0</a:t>
            </a:r>
            <a:r>
              <a:rPr lang="en-US" sz="2000" dirty="0"/>
              <a:t>=6</a:t>
            </a:r>
            <a:r>
              <a:rPr lang="en-US" sz="2000" dirty="0">
                <a:sym typeface="Symbol" pitchFamily="18" charset="2"/>
              </a:rPr>
              <a:t></a:t>
            </a:r>
            <a:r>
              <a:rPr lang="en-US" sz="2000" dirty="0"/>
              <a:t>m, </a:t>
            </a:r>
            <a:r>
              <a:rPr lang="en-US" sz="2000" dirty="0" smtClean="0"/>
              <a:t>therefore, this potential approximately equal</a:t>
            </a:r>
            <a:endParaRPr lang="ru-RU" sz="2000" dirty="0"/>
          </a:p>
        </p:txBody>
      </p:sp>
      <p:sp>
        <p:nvSpPr>
          <p:cNvPr id="11272" name="TextBox 7"/>
          <p:cNvSpPr txBox="1">
            <a:spLocks noChangeArrowheads="1"/>
          </p:cNvSpPr>
          <p:nvPr/>
        </p:nvSpPr>
        <p:spPr bwMode="auto">
          <a:xfrm>
            <a:off x="214313" y="3935413"/>
            <a:ext cx="8286750" cy="708025"/>
          </a:xfrm>
          <a:prstGeom prst="rect">
            <a:avLst/>
          </a:prstGeom>
          <a:noFill/>
          <a:ln w="25400" algn="ctr">
            <a:noFill/>
            <a:miter lim="800000"/>
            <a:headEnd/>
            <a:tailEnd/>
          </a:ln>
        </p:spPr>
        <p:txBody>
          <a:bodyPr>
            <a:spAutoFit/>
          </a:bodyPr>
          <a:lstStyle/>
          <a:p>
            <a:r>
              <a:rPr lang="en-US" sz="2000" dirty="0" smtClean="0"/>
              <a:t>The matrix element of the neutron-</a:t>
            </a:r>
            <a:r>
              <a:rPr lang="en-US" sz="2000" dirty="0" err="1" smtClean="0"/>
              <a:t>ripplon</a:t>
            </a:r>
            <a:r>
              <a:rPr lang="en-US" sz="2000" dirty="0" smtClean="0"/>
              <a:t> interaction for transitions to the continuous spectrum in the </a:t>
            </a:r>
            <a:r>
              <a:rPr lang="en-US" sz="2000" dirty="0" err="1" smtClean="0"/>
              <a:t>diabatic</a:t>
            </a:r>
            <a:r>
              <a:rPr lang="en-US" sz="2000" dirty="0" smtClean="0"/>
              <a:t> limit:</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158162" cy="1000108"/>
          </a:xfrm>
        </p:spPr>
        <p:txBody>
          <a:bodyPr/>
          <a:lstStyle/>
          <a:p>
            <a:r>
              <a:rPr lang="en-US" sz="3200" dirty="0" smtClean="0"/>
              <a:t>Calculation of scattering by </a:t>
            </a:r>
            <a:r>
              <a:rPr lang="en-US" sz="3200" dirty="0" err="1" smtClean="0"/>
              <a:t>ripplons</a:t>
            </a:r>
            <a:endParaRPr lang="ru-RU" sz="3200" dirty="0"/>
          </a:p>
        </p:txBody>
      </p:sp>
      <p:sp>
        <p:nvSpPr>
          <p:cNvPr id="4" name="TextBox 3"/>
          <p:cNvSpPr txBox="1"/>
          <p:nvPr/>
        </p:nvSpPr>
        <p:spPr bwMode="auto">
          <a:xfrm>
            <a:off x="428564" y="1000108"/>
            <a:ext cx="6358014" cy="400110"/>
          </a:xfrm>
          <a:prstGeom prst="rect">
            <a:avLst/>
          </a:prstGeom>
          <a:noFill/>
          <a:ln w="25400" algn="ctr">
            <a:noFill/>
            <a:miter lim="800000"/>
            <a:headEnd/>
            <a:tailEnd/>
          </a:ln>
        </p:spPr>
        <p:txBody>
          <a:bodyPr wrap="square" rtlCol="0">
            <a:spAutoFit/>
          </a:bodyPr>
          <a:lstStyle/>
          <a:p>
            <a:r>
              <a:rPr lang="en-US" sz="2000" dirty="0" smtClean="0"/>
              <a:t>The matrix element of neutron-</a:t>
            </a:r>
            <a:r>
              <a:rPr lang="en-US" sz="2000" dirty="0" err="1" smtClean="0"/>
              <a:t>ripplon</a:t>
            </a:r>
            <a:r>
              <a:rPr lang="en-US" sz="2000" dirty="0" smtClean="0"/>
              <a:t> interaction </a:t>
            </a:r>
            <a:endParaRPr lang="ru-RU" sz="2000" dirty="0" smtClean="0"/>
          </a:p>
        </p:txBody>
      </p:sp>
      <p:pic>
        <p:nvPicPr>
          <p:cNvPr id="92162" name="Picture 2"/>
          <p:cNvPicPr>
            <a:picLocks noChangeAspect="1" noChangeArrowheads="1"/>
          </p:cNvPicPr>
          <p:nvPr/>
        </p:nvPicPr>
        <p:blipFill>
          <a:blip r:embed="rId2"/>
          <a:srcRect/>
          <a:stretch>
            <a:fillRect/>
          </a:stretch>
        </p:blipFill>
        <p:spPr bwMode="auto">
          <a:xfrm>
            <a:off x="428596" y="1428736"/>
            <a:ext cx="5298318" cy="868972"/>
          </a:xfrm>
          <a:prstGeom prst="rect">
            <a:avLst/>
          </a:prstGeom>
          <a:noFill/>
          <a:ln w="9525">
            <a:noFill/>
            <a:miter lim="800000"/>
            <a:headEnd/>
            <a:tailEnd/>
          </a:ln>
          <a:effectLst/>
        </p:spPr>
      </p:pic>
      <p:sp>
        <p:nvSpPr>
          <p:cNvPr id="6" name="TextBox 5"/>
          <p:cNvSpPr txBox="1"/>
          <p:nvPr/>
        </p:nvSpPr>
        <p:spPr bwMode="auto">
          <a:xfrm>
            <a:off x="1000100" y="2428868"/>
            <a:ext cx="3985386" cy="400110"/>
          </a:xfrm>
          <a:prstGeom prst="rect">
            <a:avLst/>
          </a:prstGeom>
          <a:noFill/>
          <a:ln w="25400" algn="ctr">
            <a:noFill/>
            <a:miter lim="800000"/>
            <a:headEnd/>
            <a:tailEnd/>
          </a:ln>
        </p:spPr>
        <p:txBody>
          <a:bodyPr wrap="none" rtlCol="0">
            <a:spAutoFit/>
          </a:bodyPr>
          <a:lstStyle/>
          <a:p>
            <a:r>
              <a:rPr lang="en-US" sz="2000" dirty="0" smtClean="0"/>
              <a:t>The rate of </a:t>
            </a:r>
            <a:r>
              <a:rPr lang="en-US" sz="2000" dirty="0" err="1" smtClean="0"/>
              <a:t>ripplon</a:t>
            </a:r>
            <a:r>
              <a:rPr lang="en-US" sz="2000" dirty="0" smtClean="0"/>
              <a:t> absorption:</a:t>
            </a:r>
            <a:endParaRPr lang="ru-RU" sz="2000" dirty="0" smtClean="0"/>
          </a:p>
        </p:txBody>
      </p:sp>
      <p:pic>
        <p:nvPicPr>
          <p:cNvPr id="92163" name="Picture 3"/>
          <p:cNvPicPr>
            <a:picLocks noChangeAspect="1" noChangeArrowheads="1"/>
          </p:cNvPicPr>
          <p:nvPr/>
        </p:nvPicPr>
        <p:blipFill>
          <a:blip r:embed="rId3"/>
          <a:srcRect/>
          <a:stretch>
            <a:fillRect/>
          </a:stretch>
        </p:blipFill>
        <p:spPr bwMode="auto">
          <a:xfrm>
            <a:off x="214282" y="2857496"/>
            <a:ext cx="5786478" cy="874128"/>
          </a:xfrm>
          <a:prstGeom prst="rect">
            <a:avLst/>
          </a:prstGeom>
          <a:noFill/>
          <a:ln w="9525">
            <a:noFill/>
            <a:miter lim="800000"/>
            <a:headEnd/>
            <a:tailEnd/>
          </a:ln>
          <a:effectLst/>
        </p:spPr>
      </p:pic>
      <p:sp>
        <p:nvSpPr>
          <p:cNvPr id="8" name="TextBox 7"/>
          <p:cNvSpPr txBox="1"/>
          <p:nvPr/>
        </p:nvSpPr>
        <p:spPr bwMode="auto">
          <a:xfrm>
            <a:off x="285720" y="4429132"/>
            <a:ext cx="3770584" cy="400110"/>
          </a:xfrm>
          <a:prstGeom prst="rect">
            <a:avLst/>
          </a:prstGeom>
          <a:noFill/>
          <a:ln w="25400" algn="ctr">
            <a:noFill/>
            <a:miter lim="800000"/>
            <a:headEnd/>
            <a:tailEnd/>
          </a:ln>
        </p:spPr>
        <p:txBody>
          <a:bodyPr wrap="none" rtlCol="0">
            <a:spAutoFit/>
          </a:bodyPr>
          <a:lstStyle/>
          <a:p>
            <a:r>
              <a:rPr lang="en-US" sz="2000" dirty="0" smtClean="0"/>
              <a:t>The rate of </a:t>
            </a:r>
            <a:r>
              <a:rPr lang="en-US" sz="2000" dirty="0" err="1" smtClean="0"/>
              <a:t>ripplon</a:t>
            </a:r>
            <a:r>
              <a:rPr lang="en-US" sz="2000" dirty="0" smtClean="0"/>
              <a:t> emission :</a:t>
            </a:r>
            <a:endParaRPr lang="ru-RU" sz="2000" dirty="0" smtClean="0"/>
          </a:p>
        </p:txBody>
      </p:sp>
      <p:pic>
        <p:nvPicPr>
          <p:cNvPr id="92164" name="Picture 4"/>
          <p:cNvPicPr>
            <a:picLocks noChangeAspect="1" noChangeArrowheads="1"/>
          </p:cNvPicPr>
          <p:nvPr/>
        </p:nvPicPr>
        <p:blipFill>
          <a:blip r:embed="rId4"/>
          <a:srcRect/>
          <a:stretch>
            <a:fillRect/>
          </a:stretch>
        </p:blipFill>
        <p:spPr bwMode="auto">
          <a:xfrm>
            <a:off x="214282" y="4857760"/>
            <a:ext cx="7023483" cy="857256"/>
          </a:xfrm>
          <a:prstGeom prst="rect">
            <a:avLst/>
          </a:prstGeom>
          <a:noFill/>
          <a:ln w="9525">
            <a:noFill/>
            <a:miter lim="800000"/>
            <a:headEnd/>
            <a:tailEnd/>
          </a:ln>
          <a:effectLst/>
        </p:spPr>
      </p:pic>
      <p:sp>
        <p:nvSpPr>
          <p:cNvPr id="11" name="TextBox 10"/>
          <p:cNvSpPr txBox="1"/>
          <p:nvPr/>
        </p:nvSpPr>
        <p:spPr bwMode="auto">
          <a:xfrm>
            <a:off x="6286512" y="2786058"/>
            <a:ext cx="2571768" cy="707886"/>
          </a:xfrm>
          <a:prstGeom prst="rect">
            <a:avLst/>
          </a:prstGeom>
          <a:noFill/>
          <a:ln w="25400" algn="ctr">
            <a:noFill/>
            <a:miter lim="800000"/>
            <a:headEnd/>
            <a:tailEnd/>
          </a:ln>
        </p:spPr>
        <p:txBody>
          <a:bodyPr wrap="square" rtlCol="0">
            <a:spAutoFit/>
          </a:bodyPr>
          <a:lstStyle/>
          <a:p>
            <a:r>
              <a:rPr lang="en-US" sz="2000" dirty="0" smtClean="0"/>
              <a:t>where</a:t>
            </a:r>
            <a:r>
              <a:rPr lang="ru-RU" sz="2000" dirty="0" smtClean="0"/>
              <a:t> </a:t>
            </a:r>
            <a:r>
              <a:rPr lang="en-US" sz="2000" dirty="0" err="1" smtClean="0"/>
              <a:t>p</a:t>
            </a:r>
            <a:r>
              <a:rPr lang="en-US" sz="2000" baseline="-25000" dirty="0" err="1" smtClean="0"/>
              <a:t>q</a:t>
            </a:r>
            <a:r>
              <a:rPr lang="ru-RU" sz="2000" dirty="0" smtClean="0"/>
              <a:t> –</a:t>
            </a:r>
            <a:r>
              <a:rPr lang="en-US" sz="2000" dirty="0" smtClean="0"/>
              <a:t> </a:t>
            </a:r>
            <a:r>
              <a:rPr lang="en-US" sz="2000" dirty="0" err="1" smtClean="0"/>
              <a:t>ripplon</a:t>
            </a:r>
            <a:r>
              <a:rPr lang="en-US" sz="2000" dirty="0" smtClean="0"/>
              <a:t> momentum and</a:t>
            </a:r>
            <a:endParaRPr lang="ru-RU" sz="2000" dirty="0" smtClean="0"/>
          </a:p>
        </p:txBody>
      </p:sp>
      <p:pic>
        <p:nvPicPr>
          <p:cNvPr id="92166" name="Picture 6"/>
          <p:cNvPicPr>
            <a:picLocks noChangeAspect="1" noChangeArrowheads="1"/>
          </p:cNvPicPr>
          <p:nvPr/>
        </p:nvPicPr>
        <p:blipFill>
          <a:blip r:embed="rId5"/>
          <a:srcRect/>
          <a:stretch>
            <a:fillRect/>
          </a:stretch>
        </p:blipFill>
        <p:spPr bwMode="auto">
          <a:xfrm>
            <a:off x="4900377" y="3857628"/>
            <a:ext cx="4029341" cy="495301"/>
          </a:xfrm>
          <a:prstGeom prst="rect">
            <a:avLst/>
          </a:prstGeom>
          <a:noFill/>
          <a:ln w="9525">
            <a:noFill/>
            <a:miter lim="800000"/>
            <a:headEnd/>
            <a:tailEnd/>
          </a:ln>
          <a:effectLst/>
        </p:spPr>
      </p:pic>
      <p:cxnSp>
        <p:nvCxnSpPr>
          <p:cNvPr id="18" name="Прямая соединительная линия 17"/>
          <p:cNvCxnSpPr/>
          <p:nvPr/>
        </p:nvCxnSpPr>
        <p:spPr bwMode="auto">
          <a:xfrm rot="5400000" flipH="1" flipV="1">
            <a:off x="2428860" y="4857760"/>
            <a:ext cx="71438" cy="71438"/>
          </a:xfrm>
          <a:prstGeom prst="line">
            <a:avLst/>
          </a:prstGeom>
          <a:noFill/>
          <a:ln w="28575" cap="flat" cmpd="sng" algn="ctr">
            <a:solidFill>
              <a:schemeClr val="tx1"/>
            </a:solidFill>
            <a:prstDash val="solid"/>
            <a:round/>
            <a:headEnd type="none" w="med" len="med"/>
            <a:tailEnd type="none" w="med" len="med"/>
          </a:ln>
          <a:effectLst/>
        </p:spPr>
      </p:cxnSp>
      <p:pic>
        <p:nvPicPr>
          <p:cNvPr id="92167" name="Picture 7"/>
          <p:cNvPicPr>
            <a:picLocks noChangeAspect="1" noChangeArrowheads="1"/>
          </p:cNvPicPr>
          <p:nvPr/>
        </p:nvPicPr>
        <p:blipFill>
          <a:blip r:embed="rId6"/>
          <a:srcRect/>
          <a:stretch>
            <a:fillRect/>
          </a:stretch>
        </p:blipFill>
        <p:spPr bwMode="auto">
          <a:xfrm>
            <a:off x="6084805" y="1500174"/>
            <a:ext cx="2773475" cy="785818"/>
          </a:xfrm>
          <a:prstGeom prst="rect">
            <a:avLst/>
          </a:prstGeom>
          <a:noFill/>
          <a:ln w="9525">
            <a:noFill/>
            <a:miter lim="800000"/>
            <a:headEnd/>
            <a:tailEnd/>
          </a:ln>
          <a:effectLst/>
        </p:spPr>
      </p:pic>
      <p:pic>
        <p:nvPicPr>
          <p:cNvPr id="92168" name="Picture 8"/>
          <p:cNvPicPr>
            <a:picLocks noChangeAspect="1" noChangeArrowheads="1"/>
          </p:cNvPicPr>
          <p:nvPr/>
        </p:nvPicPr>
        <p:blipFill>
          <a:blip r:embed="rId7"/>
          <a:srcRect/>
          <a:stretch>
            <a:fillRect/>
          </a:stretch>
        </p:blipFill>
        <p:spPr bwMode="auto">
          <a:xfrm>
            <a:off x="214281" y="5781694"/>
            <a:ext cx="4071967" cy="494360"/>
          </a:xfrm>
          <a:prstGeom prst="rect">
            <a:avLst/>
          </a:prstGeom>
          <a:noFill/>
          <a:ln w="9525">
            <a:noFill/>
            <a:miter lim="800000"/>
            <a:headEnd/>
            <a:tailEnd/>
          </a:ln>
          <a:effectLst/>
        </p:spPr>
      </p:pic>
      <p:sp>
        <p:nvSpPr>
          <p:cNvPr id="21" name="TextBox 20"/>
          <p:cNvSpPr txBox="1"/>
          <p:nvPr/>
        </p:nvSpPr>
        <p:spPr bwMode="auto">
          <a:xfrm>
            <a:off x="357158" y="3929066"/>
            <a:ext cx="4070345" cy="400110"/>
          </a:xfrm>
          <a:prstGeom prst="rect">
            <a:avLst/>
          </a:prstGeom>
          <a:noFill/>
          <a:ln w="25400" algn="ctr">
            <a:noFill/>
            <a:miter lim="800000"/>
            <a:headEnd/>
            <a:tailEnd/>
          </a:ln>
        </p:spPr>
        <p:txBody>
          <a:bodyPr wrap="none" rtlCol="0">
            <a:spAutoFit/>
          </a:bodyPr>
          <a:lstStyle/>
          <a:p>
            <a:r>
              <a:rPr lang="en-US" sz="2000" dirty="0" smtClean="0"/>
              <a:t>distribution function of </a:t>
            </a:r>
            <a:r>
              <a:rPr lang="en-US" sz="2000" dirty="0" err="1" smtClean="0"/>
              <a:t>ripplons</a:t>
            </a:r>
            <a:endParaRPr lang="ru-RU" sz="2000" dirty="0" smtClean="0"/>
          </a:p>
        </p:txBody>
      </p:sp>
      <p:sp>
        <p:nvSpPr>
          <p:cNvPr id="22" name="Прямоугольник 21"/>
          <p:cNvSpPr/>
          <p:nvPr/>
        </p:nvSpPr>
        <p:spPr>
          <a:xfrm>
            <a:off x="7358082" y="5000636"/>
            <a:ext cx="851515" cy="369332"/>
          </a:xfrm>
          <a:prstGeom prst="rect">
            <a:avLst/>
          </a:prstGeom>
        </p:spPr>
        <p:txBody>
          <a:bodyPr wrap="none">
            <a:spAutoFit/>
          </a:bodyPr>
          <a:lstStyle/>
          <a:p>
            <a:r>
              <a:rPr lang="en-US" dirty="0" smtClean="0"/>
              <a:t>where</a:t>
            </a:r>
            <a:endParaRPr lang="ru-RU" dirty="0"/>
          </a:p>
        </p:txBody>
      </p:sp>
      <p:sp>
        <p:nvSpPr>
          <p:cNvPr id="17"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11</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14"/>
            <a:ext cx="8229600" cy="785818"/>
          </a:xfrm>
        </p:spPr>
        <p:txBody>
          <a:bodyPr/>
          <a:lstStyle/>
          <a:p>
            <a:r>
              <a:rPr lang="en-US" sz="3200" dirty="0" smtClean="0"/>
              <a:t>Calculation of scattering by </a:t>
            </a:r>
            <a:r>
              <a:rPr lang="en-US" sz="3200" dirty="0" err="1" smtClean="0"/>
              <a:t>ripplons</a:t>
            </a:r>
            <a:r>
              <a:rPr lang="ru-RU" sz="3200" dirty="0" smtClean="0">
                <a:solidFill>
                  <a:srgbClr val="000000"/>
                </a:solidFill>
              </a:rPr>
              <a:t> (2)</a:t>
            </a:r>
            <a:endParaRPr lang="ru-RU" dirty="0"/>
          </a:p>
        </p:txBody>
      </p:sp>
      <p:pic>
        <p:nvPicPr>
          <p:cNvPr id="93186" name="Picture 2"/>
          <p:cNvPicPr>
            <a:picLocks noChangeAspect="1" noChangeArrowheads="1"/>
          </p:cNvPicPr>
          <p:nvPr/>
        </p:nvPicPr>
        <p:blipFill>
          <a:blip r:embed="rId2"/>
          <a:srcRect/>
          <a:stretch>
            <a:fillRect/>
          </a:stretch>
        </p:blipFill>
        <p:spPr bwMode="auto">
          <a:xfrm>
            <a:off x="214282" y="1285860"/>
            <a:ext cx="7804309" cy="1157293"/>
          </a:xfrm>
          <a:prstGeom prst="rect">
            <a:avLst/>
          </a:prstGeom>
          <a:noFill/>
          <a:ln w="9525">
            <a:noFill/>
            <a:miter lim="800000"/>
            <a:headEnd/>
            <a:tailEnd/>
          </a:ln>
          <a:effectLst/>
        </p:spPr>
      </p:pic>
      <p:sp>
        <p:nvSpPr>
          <p:cNvPr id="5" name="TextBox 4"/>
          <p:cNvSpPr txBox="1"/>
          <p:nvPr/>
        </p:nvSpPr>
        <p:spPr bwMode="auto">
          <a:xfrm>
            <a:off x="357158" y="928670"/>
            <a:ext cx="8055410" cy="400110"/>
          </a:xfrm>
          <a:prstGeom prst="rect">
            <a:avLst/>
          </a:prstGeom>
          <a:noFill/>
          <a:ln w="25400" algn="ctr">
            <a:noFill/>
            <a:miter lim="800000"/>
            <a:headEnd/>
            <a:tailEnd/>
          </a:ln>
        </p:spPr>
        <p:txBody>
          <a:bodyPr wrap="none" rtlCol="0">
            <a:spAutoFit/>
          </a:bodyPr>
          <a:lstStyle/>
          <a:p>
            <a:r>
              <a:rPr lang="en-US" sz="2000" dirty="0" smtClean="0"/>
              <a:t>Evaluating the integrals, we obtain for the absorption of </a:t>
            </a:r>
            <a:r>
              <a:rPr lang="en-US" sz="2000" dirty="0" err="1" smtClean="0"/>
              <a:t>ripplons</a:t>
            </a:r>
            <a:endParaRPr lang="ru-RU" sz="2000" dirty="0" smtClean="0"/>
          </a:p>
        </p:txBody>
      </p:sp>
      <p:pic>
        <p:nvPicPr>
          <p:cNvPr id="93187" name="Picture 3"/>
          <p:cNvPicPr>
            <a:picLocks noChangeAspect="1" noChangeArrowheads="1"/>
          </p:cNvPicPr>
          <p:nvPr/>
        </p:nvPicPr>
        <p:blipFill>
          <a:blip r:embed="rId3"/>
          <a:srcRect/>
          <a:stretch>
            <a:fillRect/>
          </a:stretch>
        </p:blipFill>
        <p:spPr bwMode="auto">
          <a:xfrm>
            <a:off x="186060" y="2928934"/>
            <a:ext cx="7886402" cy="1214446"/>
          </a:xfrm>
          <a:prstGeom prst="rect">
            <a:avLst/>
          </a:prstGeom>
          <a:noFill/>
          <a:ln w="9525">
            <a:noFill/>
            <a:miter lim="800000"/>
            <a:headEnd/>
            <a:tailEnd/>
          </a:ln>
          <a:effectLst/>
        </p:spPr>
      </p:pic>
      <p:sp>
        <p:nvSpPr>
          <p:cNvPr id="7" name="Прямоугольник 6"/>
          <p:cNvSpPr/>
          <p:nvPr/>
        </p:nvSpPr>
        <p:spPr>
          <a:xfrm>
            <a:off x="400374" y="2571744"/>
            <a:ext cx="3223959" cy="369332"/>
          </a:xfrm>
          <a:prstGeom prst="rect">
            <a:avLst/>
          </a:prstGeom>
        </p:spPr>
        <p:txBody>
          <a:bodyPr wrap="none">
            <a:spAutoFit/>
          </a:bodyPr>
          <a:lstStyle/>
          <a:p>
            <a:r>
              <a:rPr lang="en-US" dirty="0" smtClean="0"/>
              <a:t>for the emission of </a:t>
            </a:r>
            <a:r>
              <a:rPr lang="en-US" dirty="0" err="1" smtClean="0"/>
              <a:t>ripplons</a:t>
            </a:r>
            <a:endParaRPr lang="ru-RU" dirty="0"/>
          </a:p>
        </p:txBody>
      </p:sp>
      <p:sp>
        <p:nvSpPr>
          <p:cNvPr id="8" name="TextBox 7"/>
          <p:cNvSpPr txBox="1"/>
          <p:nvPr/>
        </p:nvSpPr>
        <p:spPr bwMode="auto">
          <a:xfrm>
            <a:off x="142845" y="4143380"/>
            <a:ext cx="8643997" cy="400110"/>
          </a:xfrm>
          <a:prstGeom prst="rect">
            <a:avLst/>
          </a:prstGeom>
          <a:noFill/>
          <a:ln w="25400" algn="ctr">
            <a:noFill/>
            <a:miter lim="800000"/>
            <a:headEnd/>
            <a:tailEnd/>
          </a:ln>
        </p:spPr>
        <p:txBody>
          <a:bodyPr wrap="square" rtlCol="0">
            <a:spAutoFit/>
          </a:bodyPr>
          <a:lstStyle/>
          <a:p>
            <a:r>
              <a:rPr lang="ru-RU" sz="2000" dirty="0" smtClean="0"/>
              <a:t>! </a:t>
            </a:r>
            <a:r>
              <a:rPr lang="en-US" sz="2000" dirty="0" smtClean="0"/>
              <a:t>These integrals diverge at small momentum of </a:t>
            </a:r>
            <a:r>
              <a:rPr lang="en-US" sz="2000" dirty="0" err="1" smtClean="0"/>
              <a:t>ripplons</a:t>
            </a:r>
            <a:r>
              <a:rPr lang="en-US" sz="2000" dirty="0" smtClean="0"/>
              <a:t> </a:t>
            </a:r>
            <a:r>
              <a:rPr lang="en-US" sz="2000" dirty="0" err="1" smtClean="0"/>
              <a:t>p</a:t>
            </a:r>
            <a:r>
              <a:rPr lang="en-US" sz="2000" baseline="-25000" dirty="0" err="1" smtClean="0"/>
              <a:t>q</a:t>
            </a:r>
            <a:r>
              <a:rPr lang="en-US" sz="2000" dirty="0" smtClean="0"/>
              <a:t> :</a:t>
            </a:r>
            <a:endParaRPr lang="ru-RU" sz="2000" dirty="0" smtClean="0"/>
          </a:p>
        </p:txBody>
      </p:sp>
      <p:sp>
        <p:nvSpPr>
          <p:cNvPr id="9" name="Прямоугольник 8"/>
          <p:cNvSpPr/>
          <p:nvPr/>
        </p:nvSpPr>
        <p:spPr>
          <a:xfrm>
            <a:off x="5857884" y="4770791"/>
            <a:ext cx="2928958" cy="1323439"/>
          </a:xfrm>
          <a:prstGeom prst="rect">
            <a:avLst/>
          </a:prstGeom>
          <a:ln>
            <a:solidFill>
              <a:srgbClr val="00602B"/>
            </a:solidFill>
          </a:ln>
        </p:spPr>
        <p:txBody>
          <a:bodyPr wrap="square">
            <a:spAutoFit/>
          </a:bodyPr>
          <a:lstStyle/>
          <a:p>
            <a:pPr lvl="0"/>
            <a:r>
              <a:rPr lang="en-US" sz="2000" dirty="0" smtClean="0">
                <a:solidFill>
                  <a:srgbClr val="000000"/>
                </a:solidFill>
              </a:rPr>
              <a:t>The main contribution to this integral comes from small momentum</a:t>
            </a:r>
          </a:p>
          <a:p>
            <a:pPr lvl="0"/>
            <a:r>
              <a:rPr lang="en-US" sz="2000" dirty="0" smtClean="0">
                <a:solidFill>
                  <a:srgbClr val="000000"/>
                </a:solidFill>
              </a:rPr>
              <a:t>(infrared divergence)</a:t>
            </a:r>
          </a:p>
        </p:txBody>
      </p:sp>
      <p:pic>
        <p:nvPicPr>
          <p:cNvPr id="93188" name="Picture 4"/>
          <p:cNvPicPr>
            <a:picLocks noChangeAspect="1" noChangeArrowheads="1"/>
          </p:cNvPicPr>
          <p:nvPr/>
        </p:nvPicPr>
        <p:blipFill>
          <a:blip r:embed="rId4"/>
          <a:srcRect/>
          <a:stretch>
            <a:fillRect/>
          </a:stretch>
        </p:blipFill>
        <p:spPr bwMode="auto">
          <a:xfrm>
            <a:off x="214282" y="4572008"/>
            <a:ext cx="5671324" cy="1928826"/>
          </a:xfrm>
          <a:prstGeom prst="rect">
            <a:avLst/>
          </a:prstGeom>
          <a:noFill/>
          <a:ln w="9525">
            <a:noFill/>
            <a:miter lim="800000"/>
            <a:headEnd/>
            <a:tailEnd/>
          </a:ln>
          <a:effectLst/>
        </p:spPr>
      </p:pic>
      <p:sp>
        <p:nvSpPr>
          <p:cNvPr id="10"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12</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57188" y="71438"/>
            <a:ext cx="8329612" cy="1000125"/>
          </a:xfrm>
        </p:spPr>
        <p:txBody>
          <a:bodyPr/>
          <a:lstStyle/>
          <a:p>
            <a:r>
              <a:rPr lang="en-US" sz="2800" b="1" dirty="0" smtClean="0"/>
              <a:t>The scattering rate of neutrons by </a:t>
            </a:r>
            <a:r>
              <a:rPr lang="en-US" sz="2800" b="1" dirty="0" err="1" smtClean="0"/>
              <a:t>ripplons</a:t>
            </a:r>
            <a:r>
              <a:rPr lang="ru-RU" sz="2800" b="1" dirty="0" smtClean="0"/>
              <a:t>: </a:t>
            </a:r>
            <a:br>
              <a:rPr lang="ru-RU" sz="2800" b="1" dirty="0" smtClean="0"/>
            </a:br>
            <a:r>
              <a:rPr lang="en-US" sz="2800" b="1" dirty="0" smtClean="0">
                <a:latin typeface="Arial Narrow" pitchFamily="34" charset="0"/>
              </a:rPr>
              <a:t> solution to the problem of infrared divergence</a:t>
            </a:r>
            <a:endParaRPr lang="ru-RU" sz="2800" b="1" dirty="0" smtClean="0">
              <a:latin typeface="Arial Narrow" pitchFamily="34" charset="0"/>
            </a:endParaRPr>
          </a:p>
        </p:txBody>
      </p:sp>
      <p:pic>
        <p:nvPicPr>
          <p:cNvPr id="14339" name="Picture 2"/>
          <p:cNvPicPr>
            <a:picLocks noChangeAspect="1" noChangeArrowheads="1"/>
          </p:cNvPicPr>
          <p:nvPr/>
        </p:nvPicPr>
        <p:blipFill>
          <a:blip r:embed="rId2"/>
          <a:srcRect/>
          <a:stretch>
            <a:fillRect/>
          </a:stretch>
        </p:blipFill>
        <p:spPr bwMode="auto">
          <a:xfrm>
            <a:off x="142875" y="3214688"/>
            <a:ext cx="8215313" cy="869950"/>
          </a:xfrm>
          <a:prstGeom prst="rect">
            <a:avLst/>
          </a:prstGeom>
          <a:noFill/>
          <a:ln w="9525">
            <a:noFill/>
            <a:miter lim="800000"/>
            <a:headEnd/>
            <a:tailEnd/>
          </a:ln>
        </p:spPr>
      </p:pic>
      <p:sp>
        <p:nvSpPr>
          <p:cNvPr id="14340" name="Номер слайда 10"/>
          <p:cNvSpPr>
            <a:spLocks noGrp="1"/>
          </p:cNvSpPr>
          <p:nvPr>
            <p:ph type="sldNum" sz="quarter" idx="12"/>
          </p:nvPr>
        </p:nvSpPr>
        <p:spPr>
          <a:xfrm>
            <a:off x="8532813" y="39688"/>
            <a:ext cx="571500" cy="365125"/>
          </a:xfrm>
        </p:spPr>
        <p:txBody>
          <a:bodyPr/>
          <a:lstStyle/>
          <a:p>
            <a:pPr>
              <a:defRPr/>
            </a:pPr>
            <a:fld id="{9A8EAF72-0087-4B8F-975C-A15362824CD6}" type="slidenum">
              <a:rPr lang="en-US" sz="1800" b="1" smtClean="0">
                <a:solidFill>
                  <a:srgbClr val="000066"/>
                </a:solidFill>
              </a:rPr>
              <a:pPr>
                <a:defRPr/>
              </a:pPr>
              <a:t>13</a:t>
            </a:fld>
            <a:endParaRPr lang="en-US" sz="1800" b="1" smtClean="0">
              <a:solidFill>
                <a:srgbClr val="000066"/>
              </a:solidFill>
            </a:endParaRPr>
          </a:p>
        </p:txBody>
      </p:sp>
      <p:sp>
        <p:nvSpPr>
          <p:cNvPr id="14341" name="TextBox 5"/>
          <p:cNvSpPr txBox="1">
            <a:spLocks noChangeArrowheads="1"/>
          </p:cNvSpPr>
          <p:nvPr/>
        </p:nvSpPr>
        <p:spPr bwMode="auto">
          <a:xfrm>
            <a:off x="71438" y="2886075"/>
            <a:ext cx="8786812" cy="400050"/>
          </a:xfrm>
          <a:prstGeom prst="rect">
            <a:avLst/>
          </a:prstGeom>
          <a:noFill/>
          <a:ln w="25400" algn="ctr">
            <a:noFill/>
            <a:miter lim="800000"/>
            <a:headEnd/>
            <a:tailEnd/>
          </a:ln>
        </p:spPr>
        <p:txBody>
          <a:bodyPr>
            <a:spAutoFit/>
          </a:bodyPr>
          <a:lstStyle/>
          <a:p>
            <a:r>
              <a:rPr lang="en-US" sz="2000" dirty="0" smtClean="0"/>
              <a:t>The matrix element of the scattering of neutrons by</a:t>
            </a:r>
            <a:r>
              <a:rPr lang="ru-RU" sz="2000" dirty="0" smtClean="0"/>
              <a:t> </a:t>
            </a:r>
            <a:r>
              <a:rPr lang="en-US" sz="2000" dirty="0" err="1" smtClean="0"/>
              <a:t>ripplons</a:t>
            </a:r>
            <a:r>
              <a:rPr lang="ru-RU" sz="2000" dirty="0" smtClean="0"/>
              <a:t>:</a:t>
            </a:r>
            <a:endParaRPr lang="ru-RU" sz="2000" i="1" dirty="0">
              <a:latin typeface="Times New Roman" pitchFamily="18" charset="0"/>
              <a:cs typeface="Times New Roman" pitchFamily="18" charset="0"/>
            </a:endParaRPr>
          </a:p>
        </p:txBody>
      </p:sp>
      <p:sp>
        <p:nvSpPr>
          <p:cNvPr id="14342" name="Прямоугольник 6"/>
          <p:cNvSpPr>
            <a:spLocks noChangeArrowheads="1"/>
          </p:cNvSpPr>
          <p:nvPr/>
        </p:nvSpPr>
        <p:spPr bwMode="auto">
          <a:xfrm>
            <a:off x="142875" y="4143375"/>
            <a:ext cx="8858250" cy="1554272"/>
          </a:xfrm>
          <a:prstGeom prst="rect">
            <a:avLst/>
          </a:prstGeom>
          <a:solidFill>
            <a:schemeClr val="bg1"/>
          </a:solidFill>
          <a:ln w="9525">
            <a:noFill/>
            <a:miter lim="800000"/>
            <a:headEnd/>
            <a:tailEnd/>
          </a:ln>
        </p:spPr>
        <p:txBody>
          <a:bodyPr>
            <a:spAutoFit/>
          </a:bodyPr>
          <a:lstStyle/>
          <a:p>
            <a:r>
              <a:rPr lang="en-US" sz="1900" dirty="0" smtClean="0"/>
              <a:t>If the change in neutron energy along the z-axis greater than the barrier </a:t>
            </a:r>
            <a:r>
              <a:rPr lang="en-US" sz="1900" i="1" dirty="0" smtClean="0">
                <a:latin typeface="Times New Roman" pitchFamily="18" charset="0"/>
                <a:cs typeface="Times New Roman" pitchFamily="18" charset="0"/>
                <a:sym typeface="Symbol" pitchFamily="18" charset="2"/>
              </a:rPr>
              <a:t>V</a:t>
            </a:r>
            <a:r>
              <a:rPr lang="en-US" sz="1900" i="1" baseline="-25000" dirty="0" smtClean="0">
                <a:latin typeface="Times New Roman" pitchFamily="18" charset="0"/>
                <a:cs typeface="Times New Roman" pitchFamily="18" charset="0"/>
                <a:sym typeface="Symbol" pitchFamily="18" charset="2"/>
              </a:rPr>
              <a:t>0</a:t>
            </a:r>
            <a:r>
              <a:rPr lang="ru-RU" sz="1900" dirty="0" smtClean="0"/>
              <a:t> </a:t>
            </a:r>
            <a:r>
              <a:rPr lang="ru-RU" sz="1900" dirty="0"/>
              <a:t>, </a:t>
            </a:r>
            <a:r>
              <a:rPr lang="en-US" sz="1900" dirty="0" smtClean="0"/>
              <a:t>then the new state </a:t>
            </a:r>
            <a:r>
              <a:rPr lang="ru-RU" sz="1900" i="1" dirty="0" smtClean="0">
                <a:sym typeface="Symbol" pitchFamily="18" charset="2"/>
              </a:rPr>
              <a:t></a:t>
            </a:r>
            <a:r>
              <a:rPr lang="en-US" sz="1900" baseline="-25000" dirty="0">
                <a:sym typeface="Symbol" pitchFamily="18" charset="2"/>
              </a:rPr>
              <a:t></a:t>
            </a:r>
            <a:r>
              <a:rPr lang="en-US" sz="1900" i="1" baseline="-25000" dirty="0">
                <a:latin typeface="Times New Roman" pitchFamily="18" charset="0"/>
                <a:cs typeface="Times New Roman" pitchFamily="18" charset="0"/>
                <a:sym typeface="Symbol" pitchFamily="18" charset="2"/>
              </a:rPr>
              <a:t>f</a:t>
            </a:r>
            <a:r>
              <a:rPr lang="en-US" sz="1900" dirty="0">
                <a:sym typeface="Symbol" pitchFamily="18" charset="2"/>
              </a:rPr>
              <a:t> </a:t>
            </a:r>
            <a:r>
              <a:rPr lang="en-US" sz="1900" dirty="0" smtClean="0">
                <a:sym typeface="Symbol" pitchFamily="18" charset="2"/>
              </a:rPr>
              <a:t> and its energy </a:t>
            </a:r>
            <a:r>
              <a:rPr lang="en-US" sz="1900" i="1" dirty="0" smtClean="0">
                <a:latin typeface="Times New Roman" pitchFamily="18" charset="0"/>
                <a:cs typeface="Times New Roman" pitchFamily="18" charset="0"/>
              </a:rPr>
              <a:t>E</a:t>
            </a:r>
            <a:r>
              <a:rPr lang="en-US" sz="1900" i="1" baseline="-25000" dirty="0" smtClean="0">
                <a:latin typeface="Times New Roman" pitchFamily="18" charset="0"/>
                <a:cs typeface="Times New Roman" pitchFamily="18" charset="0"/>
              </a:rPr>
              <a:t>n</a:t>
            </a:r>
            <a:r>
              <a:rPr lang="en-US" sz="1900" dirty="0" smtClean="0"/>
              <a:t> </a:t>
            </a:r>
            <a:r>
              <a:rPr lang="en-US" sz="1900" dirty="0" smtClean="0">
                <a:sym typeface="Symbol" pitchFamily="18" charset="2"/>
              </a:rPr>
              <a:t>belong to the continuous spectrum, and can be approximated by a plane wave. In the opposite limit (where we have the divergence of the integral), it is necessary to take into account the discrete spectrum and the wave functions of the bound states.</a:t>
            </a:r>
            <a:endParaRPr lang="ru-RU" sz="1900" dirty="0">
              <a:sym typeface="Symbol" pitchFamily="18" charset="2"/>
            </a:endParaRPr>
          </a:p>
        </p:txBody>
      </p:sp>
      <p:pic>
        <p:nvPicPr>
          <p:cNvPr id="14343" name="Picture 3"/>
          <p:cNvPicPr>
            <a:picLocks noChangeAspect="1" noChangeArrowheads="1"/>
          </p:cNvPicPr>
          <p:nvPr/>
        </p:nvPicPr>
        <p:blipFill>
          <a:blip r:embed="rId3"/>
          <a:srcRect/>
          <a:stretch>
            <a:fillRect/>
          </a:stretch>
        </p:blipFill>
        <p:spPr bwMode="auto">
          <a:xfrm>
            <a:off x="142875" y="1831975"/>
            <a:ext cx="8001000" cy="954088"/>
          </a:xfrm>
          <a:prstGeom prst="rect">
            <a:avLst/>
          </a:prstGeom>
          <a:noFill/>
          <a:ln w="9525">
            <a:noFill/>
            <a:miter lim="800000"/>
            <a:headEnd/>
            <a:tailEnd/>
          </a:ln>
        </p:spPr>
      </p:pic>
      <p:sp>
        <p:nvSpPr>
          <p:cNvPr id="14344" name="TextBox 8"/>
          <p:cNvSpPr txBox="1">
            <a:spLocks noChangeArrowheads="1"/>
          </p:cNvSpPr>
          <p:nvPr/>
        </p:nvSpPr>
        <p:spPr bwMode="auto">
          <a:xfrm>
            <a:off x="71438" y="1149350"/>
            <a:ext cx="8699500" cy="708025"/>
          </a:xfrm>
          <a:prstGeom prst="rect">
            <a:avLst/>
          </a:prstGeom>
          <a:noFill/>
          <a:ln w="25400" algn="ctr">
            <a:noFill/>
            <a:miter lim="800000"/>
            <a:headEnd/>
            <a:tailEnd/>
          </a:ln>
        </p:spPr>
        <p:txBody>
          <a:bodyPr>
            <a:spAutoFit/>
          </a:bodyPr>
          <a:lstStyle/>
          <a:p>
            <a:r>
              <a:rPr lang="en-US" sz="2000" dirty="0" smtClean="0"/>
              <a:t>The absorption rate of </a:t>
            </a:r>
            <a:r>
              <a:rPr lang="en-US" sz="2000" dirty="0" err="1" smtClean="0"/>
              <a:t>ripplon</a:t>
            </a:r>
            <a:r>
              <a:rPr lang="en-US" sz="2000" dirty="0" smtClean="0"/>
              <a:t> is given by </a:t>
            </a:r>
            <a:r>
              <a:rPr lang="en-US" sz="2000" dirty="0" err="1" smtClean="0"/>
              <a:t>inegral</a:t>
            </a:r>
            <a:r>
              <a:rPr lang="en-US" sz="2000" dirty="0" smtClean="0"/>
              <a:t> by the initial and final states</a:t>
            </a:r>
            <a:r>
              <a:rPr lang="ru-RU" sz="2000" dirty="0" smtClean="0"/>
              <a:t>: </a:t>
            </a:r>
            <a:endParaRPr lang="ru-RU" sz="2000" dirty="0"/>
          </a:p>
        </p:txBody>
      </p:sp>
      <p:sp>
        <p:nvSpPr>
          <p:cNvPr id="10" name="TextBox 9"/>
          <p:cNvSpPr txBox="1"/>
          <p:nvPr/>
        </p:nvSpPr>
        <p:spPr bwMode="auto">
          <a:xfrm>
            <a:off x="285750" y="5929313"/>
            <a:ext cx="8643938" cy="830262"/>
          </a:xfrm>
          <a:prstGeom prst="rect">
            <a:avLst/>
          </a:prstGeom>
          <a:noFill/>
          <a:ln w="25400" algn="ctr">
            <a:solidFill>
              <a:srgbClr val="C00000"/>
            </a:solidFill>
            <a:miter lim="800000"/>
            <a:headEnd/>
            <a:tailEnd/>
          </a:ln>
        </p:spPr>
        <p:txBody>
          <a:bodyPr>
            <a:spAutoFit/>
          </a:bodyPr>
          <a:lstStyle/>
          <a:p>
            <a:pPr algn="ctr">
              <a:defRPr/>
            </a:pPr>
            <a:r>
              <a:rPr lang="en-US" sz="2400" dirty="0" smtClean="0">
                <a:solidFill>
                  <a:srgbClr val="002060"/>
                </a:solidFill>
                <a:latin typeface="+mn-lt"/>
              </a:rPr>
              <a:t>For transitions of neutrons to the discrete spectrum,  infrared divergences  is not appears!</a:t>
            </a:r>
            <a:endParaRPr lang="ru-RU" sz="2400" dirty="0">
              <a:solidFill>
                <a:srgbClr val="002060"/>
              </a:solidFill>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p:cNvPicPr>
            <a:picLocks noChangeAspect="1" noChangeArrowheads="1"/>
          </p:cNvPicPr>
          <p:nvPr/>
        </p:nvPicPr>
        <p:blipFill>
          <a:blip r:embed="rId2"/>
          <a:srcRect/>
          <a:stretch>
            <a:fillRect/>
          </a:stretch>
        </p:blipFill>
        <p:spPr bwMode="auto">
          <a:xfrm>
            <a:off x="6000750" y="5643563"/>
            <a:ext cx="3071813" cy="838200"/>
          </a:xfrm>
          <a:prstGeom prst="rect">
            <a:avLst/>
          </a:prstGeom>
          <a:noFill/>
          <a:ln w="9525">
            <a:noFill/>
            <a:miter lim="800000"/>
            <a:headEnd/>
            <a:tailEnd/>
          </a:ln>
        </p:spPr>
      </p:pic>
      <p:sp>
        <p:nvSpPr>
          <p:cNvPr id="15363" name="Заголовок 1"/>
          <p:cNvSpPr>
            <a:spLocks noGrp="1"/>
          </p:cNvSpPr>
          <p:nvPr>
            <p:ph type="title"/>
          </p:nvPr>
        </p:nvSpPr>
        <p:spPr>
          <a:xfrm>
            <a:off x="357188" y="71438"/>
            <a:ext cx="8001000" cy="939800"/>
          </a:xfrm>
        </p:spPr>
        <p:txBody>
          <a:bodyPr/>
          <a:lstStyle/>
          <a:p>
            <a:r>
              <a:rPr lang="en-US" sz="2800" b="1" dirty="0" smtClean="0">
                <a:solidFill>
                  <a:srgbClr val="000000"/>
                </a:solidFill>
                <a:latin typeface="Arial Narrow" pitchFamily="34" charset="0"/>
              </a:rPr>
              <a:t>The upper bound of rate of </a:t>
            </a:r>
            <a:r>
              <a:rPr lang="en-US" sz="2800" b="1" dirty="0" err="1" smtClean="0">
                <a:solidFill>
                  <a:srgbClr val="000000"/>
                </a:solidFill>
                <a:latin typeface="Arial Narrow" pitchFamily="34" charset="0"/>
              </a:rPr>
              <a:t>ripplon</a:t>
            </a:r>
            <a:r>
              <a:rPr lang="en-US" sz="2800" b="1" dirty="0" smtClean="0">
                <a:solidFill>
                  <a:srgbClr val="000000"/>
                </a:solidFill>
                <a:latin typeface="Arial Narrow" pitchFamily="34" charset="0"/>
              </a:rPr>
              <a:t> absorption </a:t>
            </a:r>
            <a:r>
              <a:rPr lang="ru-RU" sz="2800" b="1" dirty="0" smtClean="0">
                <a:solidFill>
                  <a:srgbClr val="000000"/>
                </a:solidFill>
                <a:latin typeface="Arial Narrow" pitchFamily="34" charset="0"/>
              </a:rPr>
              <a:t>(</a:t>
            </a:r>
            <a:r>
              <a:rPr lang="en-US" sz="2800" b="1" dirty="0" smtClean="0">
                <a:solidFill>
                  <a:srgbClr val="000000"/>
                </a:solidFill>
                <a:latin typeface="Arial Narrow" pitchFamily="34" charset="0"/>
              </a:rPr>
              <a:t>result</a:t>
            </a:r>
            <a:r>
              <a:rPr lang="ru-RU" sz="2800" b="1" dirty="0" smtClean="0">
                <a:solidFill>
                  <a:srgbClr val="000000"/>
                </a:solidFill>
                <a:latin typeface="Arial Narrow" pitchFamily="34" charset="0"/>
              </a:rPr>
              <a:t>)</a:t>
            </a:r>
            <a:endParaRPr lang="ru-RU" sz="4000" dirty="0" smtClean="0">
              <a:latin typeface="Arial Narrow" pitchFamily="34" charset="0"/>
            </a:endParaRPr>
          </a:p>
        </p:txBody>
      </p:sp>
      <p:sp>
        <p:nvSpPr>
          <p:cNvPr id="15364" name="Номер слайда 10"/>
          <p:cNvSpPr>
            <a:spLocks noGrp="1"/>
          </p:cNvSpPr>
          <p:nvPr>
            <p:ph type="sldNum" sz="quarter" idx="12"/>
          </p:nvPr>
        </p:nvSpPr>
        <p:spPr>
          <a:xfrm>
            <a:off x="8532813" y="39688"/>
            <a:ext cx="571500" cy="365125"/>
          </a:xfrm>
        </p:spPr>
        <p:txBody>
          <a:bodyPr/>
          <a:lstStyle/>
          <a:p>
            <a:pPr>
              <a:defRPr/>
            </a:pPr>
            <a:fld id="{75C1D439-E04C-4971-BF82-D19A752BC698}" type="slidenum">
              <a:rPr lang="en-US" sz="1800" b="1" smtClean="0">
                <a:solidFill>
                  <a:srgbClr val="000066"/>
                </a:solidFill>
              </a:rPr>
              <a:pPr>
                <a:defRPr/>
              </a:pPr>
              <a:t>14</a:t>
            </a:fld>
            <a:endParaRPr lang="en-US" sz="1800" b="1" smtClean="0">
              <a:solidFill>
                <a:srgbClr val="000066"/>
              </a:solidFill>
            </a:endParaRPr>
          </a:p>
        </p:txBody>
      </p:sp>
      <p:sp>
        <p:nvSpPr>
          <p:cNvPr id="15365" name="TextBox 19"/>
          <p:cNvSpPr txBox="1">
            <a:spLocks noChangeArrowheads="1"/>
          </p:cNvSpPr>
          <p:nvPr/>
        </p:nvSpPr>
        <p:spPr bwMode="auto">
          <a:xfrm>
            <a:off x="71438" y="1214438"/>
            <a:ext cx="7429520" cy="400110"/>
          </a:xfrm>
          <a:prstGeom prst="rect">
            <a:avLst/>
          </a:prstGeom>
          <a:noFill/>
          <a:ln w="25400" algn="ctr">
            <a:noFill/>
            <a:miter lim="800000"/>
            <a:headEnd/>
            <a:tailEnd/>
          </a:ln>
        </p:spPr>
        <p:txBody>
          <a:bodyPr wrap="square">
            <a:spAutoFit/>
          </a:bodyPr>
          <a:lstStyle/>
          <a:p>
            <a:pPr marL="457200" indent="-457200"/>
            <a:r>
              <a:rPr lang="ru-RU" sz="2000" dirty="0"/>
              <a:t>1. </a:t>
            </a:r>
            <a:r>
              <a:rPr lang="en-US" sz="2000" dirty="0" smtClean="0"/>
              <a:t>For transitions of neutrons to the discrete spectrum:</a:t>
            </a:r>
            <a:endParaRPr lang="ru-RU" sz="2000" dirty="0"/>
          </a:p>
        </p:txBody>
      </p:sp>
      <p:pic>
        <p:nvPicPr>
          <p:cNvPr id="15366" name="Picture 8"/>
          <p:cNvPicPr>
            <a:picLocks noChangeAspect="1" noChangeArrowheads="1"/>
          </p:cNvPicPr>
          <p:nvPr/>
        </p:nvPicPr>
        <p:blipFill>
          <a:blip r:embed="rId3"/>
          <a:srcRect/>
          <a:stretch>
            <a:fillRect/>
          </a:stretch>
        </p:blipFill>
        <p:spPr bwMode="auto">
          <a:xfrm>
            <a:off x="785813" y="1690688"/>
            <a:ext cx="5500687" cy="984250"/>
          </a:xfrm>
          <a:prstGeom prst="rect">
            <a:avLst/>
          </a:prstGeom>
          <a:noFill/>
          <a:ln w="9525">
            <a:noFill/>
            <a:miter lim="800000"/>
            <a:headEnd/>
            <a:tailEnd/>
          </a:ln>
        </p:spPr>
      </p:pic>
      <p:pic>
        <p:nvPicPr>
          <p:cNvPr id="15367" name="Picture 9"/>
          <p:cNvPicPr>
            <a:picLocks noChangeAspect="1" noChangeArrowheads="1"/>
          </p:cNvPicPr>
          <p:nvPr/>
        </p:nvPicPr>
        <p:blipFill>
          <a:blip r:embed="rId4"/>
          <a:srcRect/>
          <a:stretch>
            <a:fillRect/>
          </a:stretch>
        </p:blipFill>
        <p:spPr bwMode="auto">
          <a:xfrm>
            <a:off x="71438" y="1698625"/>
            <a:ext cx="752475" cy="960438"/>
          </a:xfrm>
          <a:prstGeom prst="rect">
            <a:avLst/>
          </a:prstGeom>
          <a:noFill/>
          <a:ln w="9525">
            <a:noFill/>
            <a:miter lim="800000"/>
            <a:headEnd/>
            <a:tailEnd/>
          </a:ln>
        </p:spPr>
      </p:pic>
      <p:pic>
        <p:nvPicPr>
          <p:cNvPr id="15368" name="Picture 10"/>
          <p:cNvPicPr>
            <a:picLocks noChangeAspect="1" noChangeArrowheads="1"/>
          </p:cNvPicPr>
          <p:nvPr/>
        </p:nvPicPr>
        <p:blipFill>
          <a:blip r:embed="rId5"/>
          <a:srcRect/>
          <a:stretch>
            <a:fillRect/>
          </a:stretch>
        </p:blipFill>
        <p:spPr bwMode="auto">
          <a:xfrm>
            <a:off x="142875" y="5619750"/>
            <a:ext cx="5881688" cy="881063"/>
          </a:xfrm>
          <a:prstGeom prst="rect">
            <a:avLst/>
          </a:prstGeom>
          <a:noFill/>
          <a:ln w="9525">
            <a:noFill/>
            <a:miter lim="800000"/>
            <a:headEnd/>
            <a:tailEnd/>
          </a:ln>
        </p:spPr>
      </p:pic>
      <p:pic>
        <p:nvPicPr>
          <p:cNvPr id="15369" name="Picture 11"/>
          <p:cNvPicPr>
            <a:picLocks noChangeAspect="1" noChangeArrowheads="1"/>
          </p:cNvPicPr>
          <p:nvPr/>
        </p:nvPicPr>
        <p:blipFill>
          <a:blip r:embed="rId6"/>
          <a:srcRect/>
          <a:stretch>
            <a:fillRect/>
          </a:stretch>
        </p:blipFill>
        <p:spPr bwMode="auto">
          <a:xfrm>
            <a:off x="6286500" y="1781175"/>
            <a:ext cx="2857500" cy="804863"/>
          </a:xfrm>
          <a:prstGeom prst="rect">
            <a:avLst/>
          </a:prstGeom>
          <a:noFill/>
          <a:ln w="9525">
            <a:noFill/>
            <a:miter lim="800000"/>
            <a:headEnd/>
            <a:tailEnd/>
          </a:ln>
        </p:spPr>
      </p:pic>
      <p:sp>
        <p:nvSpPr>
          <p:cNvPr id="15370" name="TextBox 26"/>
          <p:cNvSpPr txBox="1">
            <a:spLocks noChangeArrowheads="1"/>
          </p:cNvSpPr>
          <p:nvPr/>
        </p:nvSpPr>
        <p:spPr bwMode="auto">
          <a:xfrm>
            <a:off x="500034" y="2786058"/>
            <a:ext cx="851515" cy="369332"/>
          </a:xfrm>
          <a:prstGeom prst="rect">
            <a:avLst/>
          </a:prstGeom>
          <a:noFill/>
          <a:ln w="25400" algn="ctr">
            <a:noFill/>
            <a:miter lim="800000"/>
            <a:headEnd/>
            <a:tailEnd/>
          </a:ln>
        </p:spPr>
        <p:txBody>
          <a:bodyPr wrap="none">
            <a:spAutoFit/>
          </a:bodyPr>
          <a:lstStyle/>
          <a:p>
            <a:r>
              <a:rPr lang="en-US" dirty="0" smtClean="0"/>
              <a:t>where</a:t>
            </a:r>
          </a:p>
        </p:txBody>
      </p:sp>
      <p:pic>
        <p:nvPicPr>
          <p:cNvPr id="15371" name="Picture 12"/>
          <p:cNvPicPr>
            <a:picLocks noChangeAspect="1" noChangeArrowheads="1"/>
          </p:cNvPicPr>
          <p:nvPr/>
        </p:nvPicPr>
        <p:blipFill>
          <a:blip r:embed="rId7"/>
          <a:srcRect/>
          <a:stretch>
            <a:fillRect/>
          </a:stretch>
        </p:blipFill>
        <p:spPr bwMode="auto">
          <a:xfrm>
            <a:off x="1500166" y="2786058"/>
            <a:ext cx="3286125" cy="371475"/>
          </a:xfrm>
          <a:prstGeom prst="rect">
            <a:avLst/>
          </a:prstGeom>
          <a:noFill/>
          <a:ln w="9525">
            <a:noFill/>
            <a:miter lim="800000"/>
            <a:headEnd/>
            <a:tailEnd/>
          </a:ln>
        </p:spPr>
      </p:pic>
      <p:sp>
        <p:nvSpPr>
          <p:cNvPr id="15372" name="TextBox 28"/>
          <p:cNvSpPr txBox="1">
            <a:spLocks noChangeArrowheads="1"/>
          </p:cNvSpPr>
          <p:nvPr/>
        </p:nvSpPr>
        <p:spPr bwMode="auto">
          <a:xfrm>
            <a:off x="5000628" y="2714620"/>
            <a:ext cx="641522" cy="400110"/>
          </a:xfrm>
          <a:prstGeom prst="rect">
            <a:avLst/>
          </a:prstGeom>
          <a:noFill/>
          <a:ln w="25400" algn="ctr">
            <a:noFill/>
            <a:miter lim="800000"/>
            <a:headEnd/>
            <a:tailEnd/>
          </a:ln>
        </p:spPr>
        <p:txBody>
          <a:bodyPr wrap="none">
            <a:spAutoFit/>
          </a:bodyPr>
          <a:lstStyle/>
          <a:p>
            <a:r>
              <a:rPr lang="en-US" sz="2000" dirty="0" smtClean="0"/>
              <a:t>and</a:t>
            </a:r>
            <a:endParaRPr lang="ru-RU" sz="2000" dirty="0"/>
          </a:p>
        </p:txBody>
      </p:sp>
      <p:pic>
        <p:nvPicPr>
          <p:cNvPr id="15373" name="Picture 13"/>
          <p:cNvPicPr>
            <a:picLocks noChangeAspect="1" noChangeArrowheads="1"/>
          </p:cNvPicPr>
          <p:nvPr/>
        </p:nvPicPr>
        <p:blipFill>
          <a:blip r:embed="rId8"/>
          <a:srcRect/>
          <a:stretch>
            <a:fillRect/>
          </a:stretch>
        </p:blipFill>
        <p:spPr bwMode="auto">
          <a:xfrm>
            <a:off x="5715000" y="2768600"/>
            <a:ext cx="3214688" cy="374650"/>
          </a:xfrm>
          <a:prstGeom prst="rect">
            <a:avLst/>
          </a:prstGeom>
          <a:noFill/>
          <a:ln w="9525">
            <a:noFill/>
            <a:miter lim="800000"/>
            <a:headEnd/>
            <a:tailEnd/>
          </a:ln>
        </p:spPr>
      </p:pic>
      <p:sp>
        <p:nvSpPr>
          <p:cNvPr id="15374" name="TextBox 30"/>
          <p:cNvSpPr txBox="1">
            <a:spLocks noChangeArrowheads="1"/>
          </p:cNvSpPr>
          <p:nvPr/>
        </p:nvSpPr>
        <p:spPr bwMode="auto">
          <a:xfrm>
            <a:off x="71438" y="3286125"/>
            <a:ext cx="3143250" cy="923330"/>
          </a:xfrm>
          <a:prstGeom prst="rect">
            <a:avLst/>
          </a:prstGeom>
          <a:noFill/>
          <a:ln w="25400" algn="ctr">
            <a:noFill/>
            <a:miter lim="800000"/>
            <a:headEnd/>
            <a:tailEnd/>
          </a:ln>
        </p:spPr>
        <p:txBody>
          <a:bodyPr>
            <a:spAutoFit/>
          </a:bodyPr>
          <a:lstStyle/>
          <a:p>
            <a:r>
              <a:rPr lang="en-US" b="0" dirty="0" smtClean="0"/>
              <a:t>determined by the condition of reality of the square root in the denominator </a:t>
            </a:r>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a</a:t>
            </a:r>
            <a:r>
              <a:rPr lang="en-US" dirty="0"/>
              <a:t>:</a:t>
            </a:r>
            <a:endParaRPr lang="ru-RU" dirty="0"/>
          </a:p>
        </p:txBody>
      </p:sp>
      <p:pic>
        <p:nvPicPr>
          <p:cNvPr id="15375" name="Picture 14"/>
          <p:cNvPicPr>
            <a:picLocks noChangeAspect="1" noChangeArrowheads="1"/>
          </p:cNvPicPr>
          <p:nvPr/>
        </p:nvPicPr>
        <p:blipFill>
          <a:blip r:embed="rId9"/>
          <a:srcRect/>
          <a:stretch>
            <a:fillRect/>
          </a:stretch>
        </p:blipFill>
        <p:spPr bwMode="auto">
          <a:xfrm>
            <a:off x="3143250" y="3286125"/>
            <a:ext cx="5929313" cy="1027113"/>
          </a:xfrm>
          <a:prstGeom prst="rect">
            <a:avLst/>
          </a:prstGeom>
          <a:noFill/>
          <a:ln w="9525">
            <a:noFill/>
            <a:miter lim="800000"/>
            <a:headEnd/>
            <a:tailEnd/>
          </a:ln>
        </p:spPr>
      </p:pic>
      <p:pic>
        <p:nvPicPr>
          <p:cNvPr id="15376" name="Picture 15"/>
          <p:cNvPicPr>
            <a:picLocks noChangeAspect="1" noChangeArrowheads="1"/>
          </p:cNvPicPr>
          <p:nvPr/>
        </p:nvPicPr>
        <p:blipFill>
          <a:blip r:embed="rId10"/>
          <a:srcRect l="15150"/>
          <a:stretch>
            <a:fillRect/>
          </a:stretch>
        </p:blipFill>
        <p:spPr bwMode="auto">
          <a:xfrm>
            <a:off x="1285852" y="4357694"/>
            <a:ext cx="5286375" cy="377825"/>
          </a:xfrm>
          <a:prstGeom prst="rect">
            <a:avLst/>
          </a:prstGeom>
          <a:noFill/>
          <a:ln w="9525">
            <a:noFill/>
            <a:miter lim="800000"/>
            <a:headEnd/>
            <a:tailEnd/>
          </a:ln>
        </p:spPr>
      </p:pic>
      <p:sp>
        <p:nvSpPr>
          <p:cNvPr id="15377" name="Прямоугольник 33"/>
          <p:cNvSpPr>
            <a:spLocks noChangeArrowheads="1"/>
          </p:cNvSpPr>
          <p:nvPr/>
        </p:nvSpPr>
        <p:spPr bwMode="auto">
          <a:xfrm>
            <a:off x="214313" y="4357688"/>
            <a:ext cx="851515" cy="369332"/>
          </a:xfrm>
          <a:prstGeom prst="rect">
            <a:avLst/>
          </a:prstGeom>
          <a:noFill/>
          <a:ln w="9525">
            <a:noFill/>
            <a:miter lim="800000"/>
            <a:headEnd/>
            <a:tailEnd/>
          </a:ln>
        </p:spPr>
        <p:txBody>
          <a:bodyPr wrap="none">
            <a:spAutoFit/>
          </a:bodyPr>
          <a:lstStyle/>
          <a:p>
            <a:r>
              <a:rPr lang="en-US" dirty="0" smtClean="0"/>
              <a:t>where</a:t>
            </a:r>
            <a:endParaRPr lang="ru-RU" dirty="0"/>
          </a:p>
        </p:txBody>
      </p:sp>
      <p:sp>
        <p:nvSpPr>
          <p:cNvPr id="15378" name="TextBox 35"/>
          <p:cNvSpPr txBox="1">
            <a:spLocks noChangeArrowheads="1"/>
          </p:cNvSpPr>
          <p:nvPr/>
        </p:nvSpPr>
        <p:spPr bwMode="auto">
          <a:xfrm>
            <a:off x="71438" y="4857750"/>
            <a:ext cx="8858250" cy="646331"/>
          </a:xfrm>
          <a:prstGeom prst="rect">
            <a:avLst/>
          </a:prstGeom>
          <a:noFill/>
          <a:ln w="25400" algn="ctr">
            <a:noFill/>
            <a:miter lim="800000"/>
            <a:headEnd/>
            <a:tailEnd/>
          </a:ln>
        </p:spPr>
        <p:txBody>
          <a:bodyPr>
            <a:spAutoFit/>
          </a:bodyPr>
          <a:lstStyle/>
          <a:p>
            <a:r>
              <a:rPr lang="ru-RU" dirty="0"/>
              <a:t>2. </a:t>
            </a:r>
            <a:r>
              <a:rPr lang="en-US" dirty="0" smtClean="0"/>
              <a:t>For transition to the to the continuous spectrum main contribution is the infrared divergence in square root, but this infrared divergence  is cut off at </a:t>
            </a:r>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0 </a:t>
            </a:r>
            <a:r>
              <a:rPr lang="en-US" dirty="0"/>
              <a: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357188" y="71438"/>
            <a:ext cx="8001000" cy="939800"/>
          </a:xfrm>
        </p:spPr>
        <p:txBody>
          <a:bodyPr/>
          <a:lstStyle/>
          <a:p>
            <a:r>
              <a:rPr lang="en-US" sz="2800" b="1" dirty="0" smtClean="0">
                <a:solidFill>
                  <a:srgbClr val="000000"/>
                </a:solidFill>
                <a:latin typeface="Arial Narrow" pitchFamily="34" charset="0"/>
              </a:rPr>
              <a:t>The upper bound of rate of </a:t>
            </a:r>
            <a:r>
              <a:rPr lang="en-US" sz="2800" b="1" dirty="0" err="1" smtClean="0">
                <a:solidFill>
                  <a:srgbClr val="000000"/>
                </a:solidFill>
                <a:latin typeface="Arial Narrow" pitchFamily="34" charset="0"/>
              </a:rPr>
              <a:t>ripplon</a:t>
            </a:r>
            <a:r>
              <a:rPr lang="en-US" sz="2800" b="1" dirty="0" smtClean="0">
                <a:solidFill>
                  <a:srgbClr val="000000"/>
                </a:solidFill>
                <a:latin typeface="Arial Narrow" pitchFamily="34" charset="0"/>
              </a:rPr>
              <a:t> absorption and emission </a:t>
            </a:r>
            <a:r>
              <a:rPr lang="ru-RU" sz="2800" b="1" dirty="0" smtClean="0">
                <a:solidFill>
                  <a:srgbClr val="000000"/>
                </a:solidFill>
                <a:latin typeface="Arial Narrow" pitchFamily="34" charset="0"/>
              </a:rPr>
              <a:t>(</a:t>
            </a:r>
            <a:r>
              <a:rPr lang="en-US" sz="2800" b="1" dirty="0" smtClean="0">
                <a:solidFill>
                  <a:srgbClr val="000000"/>
                </a:solidFill>
                <a:latin typeface="Arial Narrow" pitchFamily="34" charset="0"/>
              </a:rPr>
              <a:t>result</a:t>
            </a:r>
            <a:r>
              <a:rPr lang="ru-RU" sz="2800" b="1" dirty="0" smtClean="0">
                <a:solidFill>
                  <a:srgbClr val="000000"/>
                </a:solidFill>
                <a:latin typeface="Arial Narrow" pitchFamily="34" charset="0"/>
              </a:rPr>
              <a:t>)</a:t>
            </a:r>
            <a:endParaRPr lang="ru-RU" sz="4000" dirty="0" smtClean="0"/>
          </a:p>
        </p:txBody>
      </p:sp>
      <p:sp>
        <p:nvSpPr>
          <p:cNvPr id="16387" name="TextBox 11"/>
          <p:cNvSpPr txBox="1">
            <a:spLocks noChangeArrowheads="1"/>
          </p:cNvSpPr>
          <p:nvPr/>
        </p:nvSpPr>
        <p:spPr bwMode="auto">
          <a:xfrm>
            <a:off x="71438" y="4286250"/>
            <a:ext cx="8643937" cy="707886"/>
          </a:xfrm>
          <a:prstGeom prst="rect">
            <a:avLst/>
          </a:prstGeom>
          <a:noFill/>
          <a:ln w="25400" algn="ctr">
            <a:noFill/>
            <a:miter lim="800000"/>
            <a:headEnd/>
            <a:tailEnd/>
          </a:ln>
        </p:spPr>
        <p:txBody>
          <a:bodyPr>
            <a:spAutoFit/>
          </a:bodyPr>
          <a:lstStyle/>
          <a:p>
            <a:r>
              <a:rPr lang="en-US" sz="2000" dirty="0" smtClean="0"/>
              <a:t>Substituting constants and the characteristic parameters of the system, we get the full scattering rate:</a:t>
            </a:r>
            <a:endParaRPr lang="ru-RU" sz="2000" dirty="0"/>
          </a:p>
        </p:txBody>
      </p:sp>
      <p:sp>
        <p:nvSpPr>
          <p:cNvPr id="16388" name="TextBox 12"/>
          <p:cNvSpPr txBox="1">
            <a:spLocks noChangeArrowheads="1"/>
          </p:cNvSpPr>
          <p:nvPr/>
        </p:nvSpPr>
        <p:spPr bwMode="auto">
          <a:xfrm>
            <a:off x="357188" y="5670550"/>
            <a:ext cx="8072437" cy="830263"/>
          </a:xfrm>
          <a:prstGeom prst="rect">
            <a:avLst/>
          </a:prstGeom>
          <a:noFill/>
          <a:ln w="25400" algn="ctr">
            <a:solidFill>
              <a:srgbClr val="C00000"/>
            </a:solidFill>
            <a:miter lim="800000"/>
            <a:headEnd/>
            <a:tailEnd/>
          </a:ln>
        </p:spPr>
        <p:txBody>
          <a:bodyPr>
            <a:spAutoFit/>
          </a:bodyPr>
          <a:lstStyle/>
          <a:p>
            <a:r>
              <a:rPr lang="en-US" sz="2400" dirty="0" smtClean="0"/>
              <a:t>At T = 1K  the rate of neutron scattering by </a:t>
            </a:r>
            <a:r>
              <a:rPr lang="en-US" sz="2400" dirty="0" err="1" smtClean="0"/>
              <a:t>ripplons</a:t>
            </a:r>
            <a:r>
              <a:rPr lang="en-US" sz="2400" dirty="0" smtClean="0"/>
              <a:t> </a:t>
            </a:r>
          </a:p>
          <a:p>
            <a:r>
              <a:rPr lang="en-US" sz="2400" dirty="0" smtClean="0"/>
              <a:t>~ 3 hours and inversely proportional to temperature</a:t>
            </a:r>
            <a:endParaRPr lang="ru-RU" sz="2400" dirty="0"/>
          </a:p>
        </p:txBody>
      </p:sp>
      <p:sp>
        <p:nvSpPr>
          <p:cNvPr id="16389" name="Номер слайда 10"/>
          <p:cNvSpPr>
            <a:spLocks noGrp="1"/>
          </p:cNvSpPr>
          <p:nvPr>
            <p:ph type="sldNum" sz="quarter" idx="12"/>
          </p:nvPr>
        </p:nvSpPr>
        <p:spPr>
          <a:xfrm>
            <a:off x="8532813" y="39688"/>
            <a:ext cx="571500" cy="365125"/>
          </a:xfrm>
        </p:spPr>
        <p:txBody>
          <a:bodyPr/>
          <a:lstStyle/>
          <a:p>
            <a:pPr>
              <a:defRPr/>
            </a:pPr>
            <a:fld id="{EF3F0778-1994-4C25-887D-E448DC1C2D21}" type="slidenum">
              <a:rPr lang="en-US" sz="1800" b="1" smtClean="0">
                <a:solidFill>
                  <a:srgbClr val="000066"/>
                </a:solidFill>
              </a:rPr>
              <a:pPr>
                <a:defRPr/>
              </a:pPr>
              <a:t>15</a:t>
            </a:fld>
            <a:endParaRPr lang="en-US" sz="1800" b="1" smtClean="0">
              <a:solidFill>
                <a:srgbClr val="000066"/>
              </a:solidFill>
            </a:endParaRPr>
          </a:p>
        </p:txBody>
      </p:sp>
      <p:pic>
        <p:nvPicPr>
          <p:cNvPr id="16390" name="Picture 2"/>
          <p:cNvPicPr>
            <a:picLocks noChangeAspect="1" noChangeArrowheads="1"/>
          </p:cNvPicPr>
          <p:nvPr/>
        </p:nvPicPr>
        <p:blipFill>
          <a:blip r:embed="rId2"/>
          <a:srcRect/>
          <a:stretch>
            <a:fillRect/>
          </a:stretch>
        </p:blipFill>
        <p:spPr bwMode="auto">
          <a:xfrm>
            <a:off x="285750" y="5075238"/>
            <a:ext cx="6500813" cy="542925"/>
          </a:xfrm>
          <a:prstGeom prst="rect">
            <a:avLst/>
          </a:prstGeom>
          <a:noFill/>
          <a:ln w="9525">
            <a:noFill/>
            <a:miter lim="800000"/>
            <a:headEnd/>
            <a:tailEnd/>
          </a:ln>
        </p:spPr>
      </p:pic>
      <p:pic>
        <p:nvPicPr>
          <p:cNvPr id="16391" name="Picture 4"/>
          <p:cNvPicPr>
            <a:picLocks noChangeAspect="1" noChangeArrowheads="1"/>
          </p:cNvPicPr>
          <p:nvPr/>
        </p:nvPicPr>
        <p:blipFill>
          <a:blip r:embed="rId3"/>
          <a:srcRect/>
          <a:stretch>
            <a:fillRect/>
          </a:stretch>
        </p:blipFill>
        <p:spPr bwMode="auto">
          <a:xfrm>
            <a:off x="1214438" y="2728913"/>
            <a:ext cx="4786312" cy="804862"/>
          </a:xfrm>
          <a:prstGeom prst="rect">
            <a:avLst/>
          </a:prstGeom>
          <a:noFill/>
          <a:ln w="9525">
            <a:noFill/>
            <a:miter lim="800000"/>
            <a:headEnd/>
            <a:tailEnd/>
          </a:ln>
        </p:spPr>
      </p:pic>
      <p:pic>
        <p:nvPicPr>
          <p:cNvPr id="16392" name="Picture 6"/>
          <p:cNvPicPr>
            <a:picLocks noChangeAspect="1" noChangeArrowheads="1"/>
          </p:cNvPicPr>
          <p:nvPr/>
        </p:nvPicPr>
        <p:blipFill>
          <a:blip r:embed="rId4"/>
          <a:srcRect/>
          <a:stretch>
            <a:fillRect/>
          </a:stretch>
        </p:blipFill>
        <p:spPr bwMode="auto">
          <a:xfrm>
            <a:off x="142875" y="2740025"/>
            <a:ext cx="1108075" cy="793750"/>
          </a:xfrm>
          <a:prstGeom prst="rect">
            <a:avLst/>
          </a:prstGeom>
          <a:noFill/>
          <a:ln w="9525">
            <a:noFill/>
            <a:miter lim="800000"/>
            <a:headEnd/>
            <a:tailEnd/>
          </a:ln>
        </p:spPr>
      </p:pic>
      <p:pic>
        <p:nvPicPr>
          <p:cNvPr id="16393" name="Picture 7"/>
          <p:cNvPicPr>
            <a:picLocks noChangeAspect="1" noChangeArrowheads="1"/>
          </p:cNvPicPr>
          <p:nvPr/>
        </p:nvPicPr>
        <p:blipFill>
          <a:blip r:embed="rId5"/>
          <a:srcRect/>
          <a:stretch>
            <a:fillRect/>
          </a:stretch>
        </p:blipFill>
        <p:spPr bwMode="auto">
          <a:xfrm>
            <a:off x="6000750" y="2819400"/>
            <a:ext cx="2727325" cy="628650"/>
          </a:xfrm>
          <a:prstGeom prst="rect">
            <a:avLst/>
          </a:prstGeom>
          <a:noFill/>
          <a:ln w="9525">
            <a:noFill/>
            <a:miter lim="800000"/>
            <a:headEnd/>
            <a:tailEnd/>
          </a:ln>
        </p:spPr>
      </p:pic>
      <p:sp>
        <p:nvSpPr>
          <p:cNvPr id="19" name="Прямоугольник 18"/>
          <p:cNvSpPr/>
          <p:nvPr/>
        </p:nvSpPr>
        <p:spPr>
          <a:xfrm>
            <a:off x="80963" y="1181100"/>
            <a:ext cx="5865708" cy="461665"/>
          </a:xfrm>
          <a:prstGeom prst="rect">
            <a:avLst/>
          </a:prstGeom>
        </p:spPr>
        <p:txBody>
          <a:bodyPr wrap="none">
            <a:spAutoFit/>
          </a:bodyPr>
          <a:lstStyle/>
          <a:p>
            <a:pPr>
              <a:defRPr/>
            </a:pPr>
            <a:r>
              <a:rPr lang="en-US" sz="2400" dirty="0" smtClean="0">
                <a:solidFill>
                  <a:srgbClr val="000000"/>
                </a:solidFill>
                <a:latin typeface="Arial Narrow" pitchFamily="34" charset="0"/>
              </a:rPr>
              <a:t>The upper bound of rate of </a:t>
            </a:r>
            <a:r>
              <a:rPr lang="en-US" sz="2400" dirty="0" err="1" smtClean="0">
                <a:solidFill>
                  <a:srgbClr val="000000"/>
                </a:solidFill>
                <a:latin typeface="Arial Narrow" pitchFamily="34" charset="0"/>
              </a:rPr>
              <a:t>ripplon</a:t>
            </a:r>
            <a:r>
              <a:rPr lang="en-US" sz="2400" dirty="0" smtClean="0">
                <a:solidFill>
                  <a:srgbClr val="000000"/>
                </a:solidFill>
                <a:latin typeface="Arial Narrow" pitchFamily="34" charset="0"/>
              </a:rPr>
              <a:t> absorption </a:t>
            </a:r>
            <a:r>
              <a:rPr lang="ru-RU" sz="2400" dirty="0" smtClean="0">
                <a:latin typeface="+mn-lt"/>
                <a:cs typeface="+mn-cs"/>
              </a:rPr>
              <a:t>:</a:t>
            </a:r>
            <a:endParaRPr lang="ru-RU" sz="2400" dirty="0">
              <a:latin typeface="+mn-lt"/>
              <a:cs typeface="+mn-cs"/>
            </a:endParaRPr>
          </a:p>
        </p:txBody>
      </p:sp>
      <p:sp>
        <p:nvSpPr>
          <p:cNvPr id="25" name="Прямоугольник 24"/>
          <p:cNvSpPr/>
          <p:nvPr/>
        </p:nvSpPr>
        <p:spPr>
          <a:xfrm>
            <a:off x="71438" y="2286000"/>
            <a:ext cx="5658921" cy="461665"/>
          </a:xfrm>
          <a:prstGeom prst="rect">
            <a:avLst/>
          </a:prstGeom>
        </p:spPr>
        <p:txBody>
          <a:bodyPr wrap="none">
            <a:spAutoFit/>
          </a:bodyPr>
          <a:lstStyle/>
          <a:p>
            <a:pPr>
              <a:defRPr/>
            </a:pPr>
            <a:r>
              <a:rPr lang="en-US" sz="2400" dirty="0" smtClean="0">
                <a:solidFill>
                  <a:srgbClr val="000000"/>
                </a:solidFill>
                <a:latin typeface="Arial Narrow" pitchFamily="34" charset="0"/>
              </a:rPr>
              <a:t>The upper bound of rate of </a:t>
            </a:r>
            <a:r>
              <a:rPr lang="en-US" sz="2400" dirty="0" err="1" smtClean="0">
                <a:solidFill>
                  <a:srgbClr val="000000"/>
                </a:solidFill>
                <a:latin typeface="Arial Narrow" pitchFamily="34" charset="0"/>
              </a:rPr>
              <a:t>ripplon</a:t>
            </a:r>
            <a:r>
              <a:rPr lang="en-US" sz="2400" dirty="0" smtClean="0">
                <a:solidFill>
                  <a:srgbClr val="000000"/>
                </a:solidFill>
                <a:latin typeface="Arial Narrow" pitchFamily="34" charset="0"/>
              </a:rPr>
              <a:t> emission </a:t>
            </a:r>
            <a:r>
              <a:rPr lang="ru-RU" sz="2400" dirty="0" smtClean="0">
                <a:latin typeface="+mn-lt"/>
                <a:cs typeface="+mn-cs"/>
              </a:rPr>
              <a:t>:</a:t>
            </a:r>
            <a:endParaRPr lang="ru-RU" sz="2400" dirty="0">
              <a:latin typeface="+mn-lt"/>
              <a:cs typeface="+mn-cs"/>
            </a:endParaRPr>
          </a:p>
        </p:txBody>
      </p:sp>
      <p:pic>
        <p:nvPicPr>
          <p:cNvPr id="16396" name="Picture 2"/>
          <p:cNvPicPr>
            <a:picLocks noChangeAspect="1" noChangeArrowheads="1"/>
          </p:cNvPicPr>
          <p:nvPr/>
        </p:nvPicPr>
        <p:blipFill>
          <a:blip r:embed="rId6"/>
          <a:srcRect/>
          <a:stretch>
            <a:fillRect/>
          </a:stretch>
        </p:blipFill>
        <p:spPr bwMode="auto">
          <a:xfrm>
            <a:off x="214313" y="1643063"/>
            <a:ext cx="7715250" cy="468312"/>
          </a:xfrm>
          <a:prstGeom prst="rect">
            <a:avLst/>
          </a:prstGeom>
          <a:noFill/>
          <a:ln w="9525">
            <a:noFill/>
            <a:miter lim="800000"/>
            <a:headEnd/>
            <a:tailEnd/>
          </a:ln>
        </p:spPr>
      </p:pic>
      <p:sp>
        <p:nvSpPr>
          <p:cNvPr id="16397" name="TextBox 17"/>
          <p:cNvSpPr txBox="1">
            <a:spLocks noChangeArrowheads="1"/>
          </p:cNvSpPr>
          <p:nvPr/>
        </p:nvSpPr>
        <p:spPr bwMode="auto">
          <a:xfrm>
            <a:off x="1357291" y="3643313"/>
            <a:ext cx="7572398" cy="461665"/>
          </a:xfrm>
          <a:prstGeom prst="rect">
            <a:avLst/>
          </a:prstGeom>
          <a:noFill/>
          <a:ln w="25400" algn="ctr">
            <a:solidFill>
              <a:srgbClr val="3333CC"/>
            </a:solidFill>
            <a:miter lim="800000"/>
            <a:headEnd/>
            <a:tailEnd/>
          </a:ln>
        </p:spPr>
        <p:txBody>
          <a:bodyPr wrap="square">
            <a:spAutoFit/>
          </a:bodyPr>
          <a:lstStyle/>
          <a:p>
            <a:r>
              <a:rPr lang="en-US" sz="2400" i="1" dirty="0">
                <a:latin typeface="Times New Roman" pitchFamily="18" charset="0"/>
                <a:cs typeface="Times New Roman" pitchFamily="18" charset="0"/>
              </a:rPr>
              <a:t>p</a:t>
            </a:r>
            <a:r>
              <a:rPr lang="en-US" sz="2400" i="1" baseline="-25000" dirty="0">
                <a:latin typeface="Times New Roman" pitchFamily="18" charset="0"/>
                <a:cs typeface="Times New Roman" pitchFamily="18" charset="0"/>
              </a:rPr>
              <a:t>||</a:t>
            </a:r>
            <a:r>
              <a:rPr lang="en-US" sz="2000" dirty="0"/>
              <a:t> - </a:t>
            </a:r>
            <a:r>
              <a:rPr lang="en-US" sz="2000" dirty="0" smtClean="0"/>
              <a:t>the initial momentum of the neutron along the surface</a:t>
            </a:r>
            <a:endParaRPr lang="ru-RU" sz="2000" dirty="0"/>
          </a:p>
        </p:txBody>
      </p:sp>
      <p:cxnSp>
        <p:nvCxnSpPr>
          <p:cNvPr id="16398" name="Прямая со стрелкой 21"/>
          <p:cNvCxnSpPr>
            <a:cxnSpLocks noChangeShapeType="1"/>
          </p:cNvCxnSpPr>
          <p:nvPr/>
        </p:nvCxnSpPr>
        <p:spPr bwMode="auto">
          <a:xfrm rot="10800000">
            <a:off x="4357688" y="3071813"/>
            <a:ext cx="714375" cy="571500"/>
          </a:xfrm>
          <a:prstGeom prst="straightConnector1">
            <a:avLst/>
          </a:prstGeom>
          <a:noFill/>
          <a:ln w="28575" algn="ctr">
            <a:solidFill>
              <a:srgbClr val="3333CC"/>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71438"/>
            <a:ext cx="7929563" cy="928687"/>
          </a:xfrm>
        </p:spPr>
        <p:txBody>
          <a:bodyPr/>
          <a:lstStyle/>
          <a:p>
            <a:pPr>
              <a:defRPr/>
            </a:pPr>
            <a:r>
              <a:rPr lang="en-US" sz="2800" b="1" dirty="0" smtClean="0">
                <a:latin typeface="Arial Narrow" pitchFamily="34" charset="0"/>
              </a:rPr>
              <a:t>The scattering of neutrons by the surface phonons gives a very small contribution</a:t>
            </a:r>
            <a:endParaRPr lang="ru-RU" sz="2800" b="1" dirty="0">
              <a:latin typeface="+mn-lt"/>
            </a:endParaRPr>
          </a:p>
        </p:txBody>
      </p:sp>
      <p:sp>
        <p:nvSpPr>
          <p:cNvPr id="17411" name="Номер слайда 10"/>
          <p:cNvSpPr>
            <a:spLocks noGrp="1"/>
          </p:cNvSpPr>
          <p:nvPr>
            <p:ph type="sldNum" sz="quarter" idx="12"/>
          </p:nvPr>
        </p:nvSpPr>
        <p:spPr>
          <a:xfrm>
            <a:off x="8532813" y="39688"/>
            <a:ext cx="571500" cy="365125"/>
          </a:xfrm>
        </p:spPr>
        <p:txBody>
          <a:bodyPr/>
          <a:lstStyle/>
          <a:p>
            <a:pPr>
              <a:defRPr/>
            </a:pPr>
            <a:fld id="{E5027932-E415-4099-A95D-0CCDE55A3F6D}" type="slidenum">
              <a:rPr lang="en-US" sz="1800" b="1" smtClean="0">
                <a:solidFill>
                  <a:srgbClr val="000066"/>
                </a:solidFill>
              </a:rPr>
              <a:pPr>
                <a:defRPr/>
              </a:pPr>
              <a:t>16</a:t>
            </a:fld>
            <a:endParaRPr lang="en-US" sz="1800" b="1" smtClean="0">
              <a:solidFill>
                <a:srgbClr val="000066"/>
              </a:solidFill>
            </a:endParaRPr>
          </a:p>
        </p:txBody>
      </p:sp>
      <p:sp>
        <p:nvSpPr>
          <p:cNvPr id="17428" name="TextBox 43"/>
          <p:cNvSpPr txBox="1">
            <a:spLocks noChangeArrowheads="1"/>
          </p:cNvSpPr>
          <p:nvPr/>
        </p:nvSpPr>
        <p:spPr bwMode="auto">
          <a:xfrm>
            <a:off x="1714500" y="1214438"/>
            <a:ext cx="7286625" cy="708025"/>
          </a:xfrm>
          <a:prstGeom prst="rect">
            <a:avLst/>
          </a:prstGeom>
          <a:noFill/>
          <a:ln w="25400" algn="ctr">
            <a:noFill/>
            <a:miter lim="800000"/>
            <a:headEnd/>
            <a:tailEnd/>
          </a:ln>
        </p:spPr>
        <p:txBody>
          <a:bodyPr>
            <a:spAutoFit/>
          </a:bodyPr>
          <a:lstStyle/>
          <a:p>
            <a:r>
              <a:rPr lang="ru-RU" sz="2000" dirty="0"/>
              <a:t>1. </a:t>
            </a:r>
            <a:r>
              <a:rPr lang="en-US" sz="2000" dirty="0" smtClean="0"/>
              <a:t>Time neutron scattering </a:t>
            </a:r>
            <a:r>
              <a:rPr lang="en-US" sz="2000" u="sng" dirty="0" smtClean="0"/>
              <a:t>in the volume</a:t>
            </a:r>
            <a:r>
              <a:rPr lang="en-US" sz="2000" dirty="0" smtClean="0"/>
              <a:t> of liquid helium </a:t>
            </a:r>
            <a:r>
              <a:rPr lang="ru-RU" sz="2000" dirty="0" smtClean="0">
                <a:sym typeface="Symbol" pitchFamily="18" charset="2"/>
              </a:rPr>
              <a:t></a:t>
            </a:r>
            <a:r>
              <a:rPr lang="en-US" sz="2000" baseline="-25000" dirty="0">
                <a:sym typeface="Symbol" pitchFamily="18" charset="2"/>
              </a:rPr>
              <a:t>ph</a:t>
            </a:r>
            <a:r>
              <a:rPr lang="ru-RU" sz="2000" baseline="-25000" dirty="0">
                <a:sym typeface="Symbol" pitchFamily="18" charset="2"/>
              </a:rPr>
              <a:t>0</a:t>
            </a:r>
            <a:r>
              <a:rPr lang="ru-RU" sz="2000" dirty="0">
                <a:sym typeface="Symbol" pitchFamily="18" charset="2"/>
              </a:rPr>
              <a:t>100 </a:t>
            </a:r>
            <a:r>
              <a:rPr lang="en-US" sz="2000" dirty="0" smtClean="0">
                <a:sym typeface="Symbol" pitchFamily="18" charset="2"/>
              </a:rPr>
              <a:t>seconds</a:t>
            </a:r>
            <a:r>
              <a:rPr lang="ru-RU" sz="2000" dirty="0" smtClean="0">
                <a:sym typeface="Symbol" pitchFamily="18" charset="2"/>
              </a:rPr>
              <a:t> </a:t>
            </a:r>
            <a:r>
              <a:rPr lang="en-US" sz="2000" dirty="0" smtClean="0">
                <a:sym typeface="Symbol" pitchFamily="18" charset="2"/>
              </a:rPr>
              <a:t>at</a:t>
            </a:r>
            <a:r>
              <a:rPr lang="ru-RU" sz="2000" dirty="0" smtClean="0">
                <a:sym typeface="Symbol" pitchFamily="18" charset="2"/>
              </a:rPr>
              <a:t> </a:t>
            </a:r>
            <a:r>
              <a:rPr lang="ru-RU" sz="2000" dirty="0">
                <a:sym typeface="Symbol" pitchFamily="18" charset="2"/>
              </a:rPr>
              <a:t>Т=1К</a:t>
            </a:r>
            <a:r>
              <a:rPr lang="en-US" sz="2000" dirty="0">
                <a:sym typeface="Symbol" pitchFamily="18" charset="2"/>
              </a:rPr>
              <a:t> </a:t>
            </a:r>
            <a:r>
              <a:rPr lang="en-US" sz="2000" dirty="0">
                <a:latin typeface="Arial Narrow" pitchFamily="34" charset="0"/>
              </a:rPr>
              <a:t>[</a:t>
            </a:r>
            <a:r>
              <a:rPr lang="en-US" sz="2000" dirty="0" err="1">
                <a:latin typeface="Arial Narrow" pitchFamily="34" charset="0"/>
              </a:rPr>
              <a:t>R.Golub</a:t>
            </a:r>
            <a:r>
              <a:rPr lang="en-US" sz="2000" dirty="0">
                <a:latin typeface="Arial Narrow" pitchFamily="34" charset="0"/>
              </a:rPr>
              <a:t>, Phys. </a:t>
            </a:r>
            <a:r>
              <a:rPr lang="en-US" sz="2000" dirty="0" err="1">
                <a:latin typeface="Arial Narrow" pitchFamily="34" charset="0"/>
              </a:rPr>
              <a:t>Lett</a:t>
            </a:r>
            <a:r>
              <a:rPr lang="en-US" sz="2000" dirty="0">
                <a:latin typeface="Arial Narrow" pitchFamily="34" charset="0"/>
              </a:rPr>
              <a:t>. A, 72, 387 (1979)]</a:t>
            </a:r>
            <a:endParaRPr lang="ru-RU" sz="2000" dirty="0">
              <a:latin typeface="Arial Narrow" pitchFamily="34" charset="0"/>
            </a:endParaRPr>
          </a:p>
        </p:txBody>
      </p:sp>
      <p:pic>
        <p:nvPicPr>
          <p:cNvPr id="17429" name="Picture 2"/>
          <p:cNvPicPr>
            <a:picLocks noChangeAspect="1" noChangeArrowheads="1"/>
          </p:cNvPicPr>
          <p:nvPr/>
        </p:nvPicPr>
        <p:blipFill>
          <a:blip r:embed="rId2"/>
          <a:srcRect/>
          <a:stretch>
            <a:fillRect/>
          </a:stretch>
        </p:blipFill>
        <p:spPr bwMode="auto">
          <a:xfrm>
            <a:off x="1928813" y="1928813"/>
            <a:ext cx="4286250" cy="792162"/>
          </a:xfrm>
          <a:prstGeom prst="rect">
            <a:avLst/>
          </a:prstGeom>
          <a:noFill/>
          <a:ln w="9525">
            <a:noFill/>
            <a:miter lim="800000"/>
            <a:headEnd/>
            <a:tailEnd/>
          </a:ln>
        </p:spPr>
      </p:pic>
      <p:sp>
        <p:nvSpPr>
          <p:cNvPr id="17430" name="TextBox 45"/>
          <p:cNvSpPr txBox="1">
            <a:spLocks noChangeArrowheads="1"/>
          </p:cNvSpPr>
          <p:nvPr/>
        </p:nvSpPr>
        <p:spPr bwMode="auto">
          <a:xfrm>
            <a:off x="6294438" y="2000250"/>
            <a:ext cx="2738437" cy="461963"/>
          </a:xfrm>
          <a:prstGeom prst="rect">
            <a:avLst/>
          </a:prstGeom>
          <a:noFill/>
          <a:ln w="25400" algn="ctr">
            <a:noFill/>
            <a:miter lim="800000"/>
            <a:headEnd/>
            <a:tailEnd/>
          </a:ln>
        </p:spPr>
        <p:txBody>
          <a:bodyPr wrap="none">
            <a:spAutoFit/>
          </a:bodyPr>
          <a:lstStyle/>
          <a:p>
            <a:r>
              <a:rPr lang="ru-RU" sz="2000"/>
              <a:t>где </a:t>
            </a:r>
            <a:r>
              <a:rPr lang="en-US" sz="2400" i="1">
                <a:latin typeface="Times New Roman" pitchFamily="18" charset="0"/>
                <a:cs typeface="Times New Roman" pitchFamily="18" charset="0"/>
              </a:rPr>
              <a:t>E*=2m</a:t>
            </a:r>
            <a:r>
              <a:rPr lang="en-US" sz="2400" i="1" baseline="-25000">
                <a:latin typeface="Times New Roman" pitchFamily="18" charset="0"/>
                <a:cs typeface="Times New Roman" pitchFamily="18" charset="0"/>
              </a:rPr>
              <a:t>n </a:t>
            </a:r>
            <a:r>
              <a:rPr lang="en-US" sz="2400" i="1">
                <a:latin typeface="Times New Roman" pitchFamily="18" charset="0"/>
                <a:cs typeface="Times New Roman" pitchFamily="18" charset="0"/>
              </a:rPr>
              <a:t>c</a:t>
            </a:r>
            <a:r>
              <a:rPr lang="en-US" sz="2400" i="1" baseline="-25000">
                <a:latin typeface="Times New Roman" pitchFamily="18" charset="0"/>
                <a:cs typeface="Times New Roman" pitchFamily="18" charset="0"/>
              </a:rPr>
              <a:t>s</a:t>
            </a:r>
            <a:r>
              <a:rPr lang="en-US" sz="2400" i="1" baseline="30000">
                <a:latin typeface="Times New Roman" pitchFamily="18" charset="0"/>
                <a:cs typeface="Times New Roman" pitchFamily="18" charset="0"/>
              </a:rPr>
              <a:t>2</a:t>
            </a:r>
            <a:r>
              <a:rPr lang="en-US" sz="2400" i="1">
                <a:latin typeface="Times New Roman" pitchFamily="18" charset="0"/>
                <a:cs typeface="Times New Roman" pitchFamily="18" charset="0"/>
                <a:sym typeface="Symbol" pitchFamily="18" charset="2"/>
              </a:rPr>
              <a:t>14K</a:t>
            </a:r>
            <a:endParaRPr lang="ru-RU" sz="2000" i="1">
              <a:latin typeface="Times New Roman" pitchFamily="18" charset="0"/>
              <a:cs typeface="Times New Roman" pitchFamily="18" charset="0"/>
            </a:endParaRPr>
          </a:p>
        </p:txBody>
      </p:sp>
      <p:sp>
        <p:nvSpPr>
          <p:cNvPr id="17431" name="TextBox 48"/>
          <p:cNvSpPr txBox="1">
            <a:spLocks noChangeArrowheads="1"/>
          </p:cNvSpPr>
          <p:nvPr/>
        </p:nvSpPr>
        <p:spPr bwMode="auto">
          <a:xfrm>
            <a:off x="3500437" y="2714620"/>
            <a:ext cx="5643563" cy="1261884"/>
          </a:xfrm>
          <a:prstGeom prst="rect">
            <a:avLst/>
          </a:prstGeom>
          <a:solidFill>
            <a:schemeClr val="bg1"/>
          </a:solidFill>
          <a:ln w="25400" algn="ctr">
            <a:noFill/>
            <a:miter lim="800000"/>
            <a:headEnd/>
            <a:tailEnd/>
          </a:ln>
        </p:spPr>
        <p:txBody>
          <a:bodyPr>
            <a:spAutoFit/>
          </a:bodyPr>
          <a:lstStyle/>
          <a:p>
            <a:r>
              <a:rPr lang="en-US" sz="1900" dirty="0" smtClean="0"/>
              <a:t>But, surface neutrons are almost over liquid helium: the depth of their penetration to </a:t>
            </a:r>
            <a:r>
              <a:rPr lang="en-US" sz="1900" baseline="30000" dirty="0" smtClean="0"/>
              <a:t>4</a:t>
            </a:r>
            <a:r>
              <a:rPr lang="en-US" sz="1900" dirty="0" smtClean="0"/>
              <a:t>He </a:t>
            </a:r>
            <a:r>
              <a:rPr lang="en-US" sz="1900" dirty="0"/>
              <a:t>1/</a:t>
            </a:r>
            <a:r>
              <a:rPr lang="ru-RU" sz="1900" dirty="0">
                <a:sym typeface="Symbol" pitchFamily="18" charset="2"/>
              </a:rPr>
              <a:t></a:t>
            </a:r>
            <a:r>
              <a:rPr lang="en-US" sz="1900" dirty="0">
                <a:sym typeface="Symbol" pitchFamily="18" charset="2"/>
              </a:rPr>
              <a:t>=</a:t>
            </a:r>
            <a:r>
              <a:rPr lang="ru-RU" sz="1900" dirty="0"/>
              <a:t>33</a:t>
            </a:r>
            <a:r>
              <a:rPr lang="en-US" sz="1900" dirty="0">
                <a:latin typeface="Arial Narrow" pitchFamily="34" charset="0"/>
              </a:rPr>
              <a:t>nm</a:t>
            </a:r>
            <a:r>
              <a:rPr lang="en-US" sz="1900" dirty="0"/>
              <a:t>,</a:t>
            </a:r>
            <a:r>
              <a:rPr lang="ru-RU" sz="1900" dirty="0"/>
              <a:t> </a:t>
            </a:r>
            <a:r>
              <a:rPr lang="en-US" sz="1900" dirty="0" smtClean="0"/>
              <a:t>and the height of neutrons above the helium z</a:t>
            </a:r>
            <a:r>
              <a:rPr lang="en-US" sz="1900" baseline="-25000" dirty="0" smtClean="0"/>
              <a:t>0</a:t>
            </a:r>
            <a:r>
              <a:rPr lang="en-US" sz="1900" dirty="0" smtClean="0"/>
              <a:t>=6000nm</a:t>
            </a:r>
            <a:r>
              <a:rPr lang="en-US" sz="1900" dirty="0"/>
              <a:t>. </a:t>
            </a:r>
            <a:endParaRPr lang="ru-RU" sz="1900" dirty="0"/>
          </a:p>
        </p:txBody>
      </p:sp>
      <p:sp>
        <p:nvSpPr>
          <p:cNvPr id="17432" name="TextBox 49"/>
          <p:cNvSpPr txBox="1">
            <a:spLocks noChangeArrowheads="1"/>
          </p:cNvSpPr>
          <p:nvPr/>
        </p:nvSpPr>
        <p:spPr bwMode="auto">
          <a:xfrm>
            <a:off x="3500430" y="4000504"/>
            <a:ext cx="5000650" cy="677108"/>
          </a:xfrm>
          <a:prstGeom prst="rect">
            <a:avLst/>
          </a:prstGeom>
          <a:solidFill>
            <a:schemeClr val="bg1"/>
          </a:solidFill>
          <a:ln w="25400" algn="ctr">
            <a:noFill/>
            <a:miter lim="800000"/>
            <a:headEnd/>
            <a:tailEnd/>
          </a:ln>
        </p:spPr>
        <p:txBody>
          <a:bodyPr wrap="square">
            <a:spAutoFit/>
          </a:bodyPr>
          <a:lstStyle/>
          <a:p>
            <a:r>
              <a:rPr lang="en-US" sz="1900" dirty="0" smtClean="0"/>
              <a:t>Therefore, the integral of the overlap</a:t>
            </a:r>
          </a:p>
          <a:p>
            <a:r>
              <a:rPr lang="en-US" sz="1900" dirty="0" smtClean="0"/>
              <a:t> is very small:</a:t>
            </a:r>
            <a:endParaRPr lang="ru-RU" sz="1900" dirty="0"/>
          </a:p>
        </p:txBody>
      </p:sp>
      <p:pic>
        <p:nvPicPr>
          <p:cNvPr id="17433" name="Picture 4"/>
          <p:cNvPicPr>
            <a:picLocks noChangeAspect="1" noChangeArrowheads="1"/>
          </p:cNvPicPr>
          <p:nvPr/>
        </p:nvPicPr>
        <p:blipFill>
          <a:blip r:embed="rId3"/>
          <a:srcRect/>
          <a:stretch>
            <a:fillRect/>
          </a:stretch>
        </p:blipFill>
        <p:spPr bwMode="auto">
          <a:xfrm>
            <a:off x="3571875" y="4614863"/>
            <a:ext cx="5357813" cy="777875"/>
          </a:xfrm>
          <a:prstGeom prst="rect">
            <a:avLst/>
          </a:prstGeom>
          <a:noFill/>
          <a:ln w="9525">
            <a:noFill/>
            <a:miter lim="800000"/>
            <a:headEnd/>
            <a:tailEnd/>
          </a:ln>
        </p:spPr>
      </p:pic>
      <p:pic>
        <p:nvPicPr>
          <p:cNvPr id="17434" name="Picture 5"/>
          <p:cNvPicPr>
            <a:picLocks noChangeAspect="1" noChangeArrowheads="1"/>
          </p:cNvPicPr>
          <p:nvPr/>
        </p:nvPicPr>
        <p:blipFill>
          <a:blip r:embed="rId4"/>
          <a:srcRect/>
          <a:stretch>
            <a:fillRect/>
          </a:stretch>
        </p:blipFill>
        <p:spPr bwMode="auto">
          <a:xfrm>
            <a:off x="3606800" y="6186488"/>
            <a:ext cx="5251450" cy="528637"/>
          </a:xfrm>
          <a:prstGeom prst="rect">
            <a:avLst/>
          </a:prstGeom>
          <a:noFill/>
          <a:ln w="9525">
            <a:noFill/>
            <a:miter lim="800000"/>
            <a:headEnd/>
            <a:tailEnd/>
          </a:ln>
        </p:spPr>
      </p:pic>
      <p:sp>
        <p:nvSpPr>
          <p:cNvPr id="17435" name="Прямоугольник 52"/>
          <p:cNvSpPr>
            <a:spLocks noChangeArrowheads="1"/>
          </p:cNvSpPr>
          <p:nvPr/>
        </p:nvSpPr>
        <p:spPr bwMode="auto">
          <a:xfrm>
            <a:off x="3357563" y="5500688"/>
            <a:ext cx="5786437" cy="708025"/>
          </a:xfrm>
          <a:prstGeom prst="rect">
            <a:avLst/>
          </a:prstGeom>
          <a:noFill/>
          <a:ln w="9525">
            <a:noFill/>
            <a:miter lim="800000"/>
            <a:headEnd/>
            <a:tailEnd/>
          </a:ln>
        </p:spPr>
        <p:txBody>
          <a:bodyPr>
            <a:spAutoFit/>
          </a:bodyPr>
          <a:lstStyle/>
          <a:p>
            <a:r>
              <a:rPr lang="en-US" sz="2000" dirty="0" smtClean="0"/>
              <a:t>Time neutron scattering surface by bulk phonons in helium high:</a:t>
            </a:r>
            <a:endParaRPr lang="ru-RU" sz="2000" dirty="0"/>
          </a:p>
        </p:txBody>
      </p:sp>
      <p:sp>
        <p:nvSpPr>
          <p:cNvPr id="28" name="Rectangle 3"/>
          <p:cNvSpPr>
            <a:spLocks noChangeArrowheads="1"/>
          </p:cNvSpPr>
          <p:nvPr/>
        </p:nvSpPr>
        <p:spPr bwMode="auto">
          <a:xfrm>
            <a:off x="142843" y="2786085"/>
            <a:ext cx="3286149" cy="3857625"/>
          </a:xfrm>
          <a:prstGeom prst="rect">
            <a:avLst/>
          </a:prstGeom>
          <a:solidFill>
            <a:schemeClr val="bg1"/>
          </a:solidFill>
          <a:ln w="9525" algn="ctr">
            <a:noFill/>
            <a:miter lim="800000"/>
            <a:headEnd/>
            <a:tailEnd/>
          </a:ln>
        </p:spPr>
        <p:txBody>
          <a:bodyPr wrap="none" anchor="ctr"/>
          <a:lstStyle/>
          <a:p>
            <a:endParaRPr lang="ru-RU"/>
          </a:p>
        </p:txBody>
      </p:sp>
      <p:sp>
        <p:nvSpPr>
          <p:cNvPr id="29" name="Rectangle 6"/>
          <p:cNvSpPr>
            <a:spLocks noChangeArrowheads="1"/>
          </p:cNvSpPr>
          <p:nvPr/>
        </p:nvSpPr>
        <p:spPr bwMode="auto">
          <a:xfrm>
            <a:off x="295243" y="5119710"/>
            <a:ext cx="3062287" cy="1023938"/>
          </a:xfrm>
          <a:prstGeom prst="rect">
            <a:avLst/>
          </a:prstGeom>
          <a:solidFill>
            <a:srgbClr val="CCECFF"/>
          </a:solidFill>
          <a:ln w="9525">
            <a:solidFill>
              <a:schemeClr val="tx1"/>
            </a:solidFill>
            <a:miter lim="800000"/>
            <a:headEnd/>
            <a:tailEnd/>
          </a:ln>
        </p:spPr>
        <p:txBody>
          <a:bodyPr wrap="none" anchor="ctr"/>
          <a:lstStyle/>
          <a:p>
            <a:pPr algn="ctr"/>
            <a:endParaRPr lang="en-GB" sz="2400" b="0">
              <a:latin typeface="Times New Roman" pitchFamily="18" charset="0"/>
            </a:endParaRPr>
          </a:p>
        </p:txBody>
      </p:sp>
      <p:sp>
        <p:nvSpPr>
          <p:cNvPr id="30" name="Line 7"/>
          <p:cNvSpPr>
            <a:spLocks noChangeShapeType="1"/>
          </p:cNvSpPr>
          <p:nvPr/>
        </p:nvSpPr>
        <p:spPr bwMode="auto">
          <a:xfrm>
            <a:off x="295243" y="4967310"/>
            <a:ext cx="0" cy="1524000"/>
          </a:xfrm>
          <a:prstGeom prst="line">
            <a:avLst/>
          </a:prstGeom>
          <a:noFill/>
          <a:ln w="31750">
            <a:solidFill>
              <a:schemeClr val="tx1"/>
            </a:solidFill>
            <a:round/>
            <a:headEnd/>
            <a:tailEnd/>
          </a:ln>
        </p:spPr>
        <p:txBody>
          <a:bodyPr/>
          <a:lstStyle/>
          <a:p>
            <a:endParaRPr lang="ru-RU"/>
          </a:p>
        </p:txBody>
      </p:sp>
      <p:sp>
        <p:nvSpPr>
          <p:cNvPr id="31" name="Text Box 9"/>
          <p:cNvSpPr txBox="1">
            <a:spLocks noChangeArrowheads="1"/>
          </p:cNvSpPr>
          <p:nvPr/>
        </p:nvSpPr>
        <p:spPr bwMode="auto">
          <a:xfrm>
            <a:off x="447643" y="5576910"/>
            <a:ext cx="2590800" cy="457200"/>
          </a:xfrm>
          <a:prstGeom prst="rect">
            <a:avLst/>
          </a:prstGeom>
          <a:noFill/>
          <a:ln w="9525">
            <a:noFill/>
            <a:miter lim="800000"/>
            <a:headEnd/>
            <a:tailEnd/>
          </a:ln>
        </p:spPr>
        <p:txBody>
          <a:bodyPr>
            <a:spAutoFit/>
          </a:bodyPr>
          <a:lstStyle/>
          <a:p>
            <a:r>
              <a:rPr lang="en-US" sz="2400" dirty="0" smtClean="0">
                <a:latin typeface="Times New Roman" pitchFamily="18" charset="0"/>
              </a:rPr>
              <a:t>liquid helium</a:t>
            </a:r>
            <a:endParaRPr lang="ru-RU" sz="2400" dirty="0">
              <a:latin typeface="Times New Roman" pitchFamily="18" charset="0"/>
            </a:endParaRPr>
          </a:p>
        </p:txBody>
      </p:sp>
      <p:sp>
        <p:nvSpPr>
          <p:cNvPr id="32" name="Rectangle 10"/>
          <p:cNvSpPr>
            <a:spLocks noChangeArrowheads="1"/>
          </p:cNvSpPr>
          <p:nvPr/>
        </p:nvSpPr>
        <p:spPr bwMode="auto">
          <a:xfrm>
            <a:off x="295243" y="6143648"/>
            <a:ext cx="3062287" cy="347662"/>
          </a:xfrm>
          <a:prstGeom prst="rect">
            <a:avLst/>
          </a:prstGeom>
          <a:solidFill>
            <a:srgbClr val="333300">
              <a:alpha val="50195"/>
            </a:srgbClr>
          </a:solidFill>
          <a:ln w="9525">
            <a:solidFill>
              <a:schemeClr val="tx1"/>
            </a:solidFill>
            <a:miter lim="800000"/>
            <a:headEnd/>
            <a:tailEnd/>
          </a:ln>
        </p:spPr>
        <p:txBody>
          <a:bodyPr wrap="none" anchor="ctr"/>
          <a:lstStyle/>
          <a:p>
            <a:endParaRPr lang="ru-RU"/>
          </a:p>
        </p:txBody>
      </p:sp>
      <p:sp>
        <p:nvSpPr>
          <p:cNvPr id="33" name="Text Box 22"/>
          <p:cNvSpPr txBox="1">
            <a:spLocks noChangeArrowheads="1"/>
          </p:cNvSpPr>
          <p:nvPr/>
        </p:nvSpPr>
        <p:spPr bwMode="auto">
          <a:xfrm>
            <a:off x="447643" y="6110310"/>
            <a:ext cx="2590800" cy="396875"/>
          </a:xfrm>
          <a:prstGeom prst="rect">
            <a:avLst/>
          </a:prstGeom>
          <a:noFill/>
          <a:ln w="9525">
            <a:noFill/>
            <a:miter lim="800000"/>
            <a:headEnd/>
            <a:tailEnd/>
          </a:ln>
        </p:spPr>
        <p:txBody>
          <a:bodyPr>
            <a:spAutoFit/>
          </a:bodyPr>
          <a:lstStyle/>
          <a:p>
            <a:r>
              <a:rPr lang="en-US" sz="2000" dirty="0" smtClean="0">
                <a:latin typeface="Times New Roman" pitchFamily="18" charset="0"/>
              </a:rPr>
              <a:t>substrate</a:t>
            </a:r>
            <a:endParaRPr lang="ru-RU" sz="2000" dirty="0">
              <a:latin typeface="Times New Roman" pitchFamily="18" charset="0"/>
            </a:endParaRPr>
          </a:p>
        </p:txBody>
      </p:sp>
      <p:sp>
        <p:nvSpPr>
          <p:cNvPr id="34" name="Line 2"/>
          <p:cNvSpPr>
            <a:spLocks noChangeShapeType="1"/>
          </p:cNvSpPr>
          <p:nvPr/>
        </p:nvSpPr>
        <p:spPr bwMode="auto">
          <a:xfrm flipH="1" flipV="1">
            <a:off x="285718" y="2786085"/>
            <a:ext cx="0" cy="2438400"/>
          </a:xfrm>
          <a:prstGeom prst="line">
            <a:avLst/>
          </a:prstGeom>
          <a:noFill/>
          <a:ln w="28575">
            <a:solidFill>
              <a:srgbClr val="993300"/>
            </a:solidFill>
            <a:round/>
            <a:headEnd/>
            <a:tailEnd type="triangle" w="med" len="med"/>
          </a:ln>
        </p:spPr>
        <p:txBody>
          <a:bodyPr/>
          <a:lstStyle/>
          <a:p>
            <a:endParaRPr lang="ru-RU"/>
          </a:p>
        </p:txBody>
      </p:sp>
      <p:sp>
        <p:nvSpPr>
          <p:cNvPr id="35" name="Text Box 14"/>
          <p:cNvSpPr txBox="1">
            <a:spLocks noChangeArrowheads="1"/>
          </p:cNvSpPr>
          <p:nvPr/>
        </p:nvSpPr>
        <p:spPr bwMode="auto">
          <a:xfrm>
            <a:off x="-32" y="2571773"/>
            <a:ext cx="319087" cy="457200"/>
          </a:xfrm>
          <a:prstGeom prst="rect">
            <a:avLst/>
          </a:prstGeom>
          <a:noFill/>
          <a:ln w="9525">
            <a:noFill/>
            <a:miter lim="800000"/>
            <a:headEnd/>
            <a:tailEnd/>
          </a:ln>
        </p:spPr>
        <p:txBody>
          <a:bodyPr wrap="none">
            <a:spAutoFit/>
          </a:bodyPr>
          <a:lstStyle/>
          <a:p>
            <a:r>
              <a:rPr lang="en-US" sz="2400" dirty="0">
                <a:solidFill>
                  <a:srgbClr val="501900"/>
                </a:solidFill>
                <a:latin typeface="Times New Roman" pitchFamily="18" charset="0"/>
              </a:rPr>
              <a:t>z</a:t>
            </a:r>
            <a:endParaRPr lang="ru-RU" sz="2400" dirty="0">
              <a:solidFill>
                <a:srgbClr val="501900"/>
              </a:solidFill>
              <a:latin typeface="Times New Roman" pitchFamily="18" charset="0"/>
            </a:endParaRPr>
          </a:p>
        </p:txBody>
      </p:sp>
      <p:sp>
        <p:nvSpPr>
          <p:cNvPr id="36" name="Text Box 16"/>
          <p:cNvSpPr txBox="1">
            <a:spLocks noChangeArrowheads="1"/>
          </p:cNvSpPr>
          <p:nvPr/>
        </p:nvSpPr>
        <p:spPr bwMode="auto">
          <a:xfrm>
            <a:off x="1785905" y="3714773"/>
            <a:ext cx="1345818" cy="461665"/>
          </a:xfrm>
          <a:prstGeom prst="rect">
            <a:avLst/>
          </a:prstGeom>
          <a:noFill/>
          <a:ln w="9525">
            <a:noFill/>
            <a:miter lim="800000"/>
            <a:headEnd/>
            <a:tailEnd/>
          </a:ln>
        </p:spPr>
        <p:txBody>
          <a:bodyPr wrap="none">
            <a:spAutoFit/>
          </a:bodyPr>
          <a:lstStyle/>
          <a:p>
            <a:r>
              <a:rPr lang="en-US" sz="2400" dirty="0" smtClean="0">
                <a:latin typeface="Times New Roman" pitchFamily="18" charset="0"/>
              </a:rPr>
              <a:t>Vacuum</a:t>
            </a:r>
            <a:r>
              <a:rPr lang="ru-RU" sz="2400" dirty="0" smtClean="0">
                <a:latin typeface="Times New Roman" pitchFamily="18" charset="0"/>
              </a:rPr>
              <a:t> </a:t>
            </a:r>
            <a:endParaRPr lang="ru-RU" sz="2400" dirty="0">
              <a:latin typeface="Times New Roman" pitchFamily="18" charset="0"/>
            </a:endParaRPr>
          </a:p>
        </p:txBody>
      </p:sp>
      <p:sp>
        <p:nvSpPr>
          <p:cNvPr id="37" name="Freeform 21"/>
          <p:cNvSpPr>
            <a:spLocks/>
          </p:cNvSpPr>
          <p:nvPr/>
        </p:nvSpPr>
        <p:spPr bwMode="auto">
          <a:xfrm rot="5400000" flipH="1">
            <a:off x="-464376" y="3821929"/>
            <a:ext cx="2143125" cy="642937"/>
          </a:xfrm>
          <a:custGeom>
            <a:avLst/>
            <a:gdLst>
              <a:gd name="T0" fmla="*/ 0 w 768"/>
              <a:gd name="T1" fmla="*/ 2066859391 h 200"/>
              <a:gd name="T2" fmla="*/ 1121342710 w 768"/>
              <a:gd name="T3" fmla="*/ 578721377 h 200"/>
              <a:gd name="T4" fmla="*/ 2147483647 w 768"/>
              <a:gd name="T5" fmla="*/ 82675397 h 200"/>
              <a:gd name="T6" fmla="*/ 2147483647 w 768"/>
              <a:gd name="T7" fmla="*/ 1074767382 h 200"/>
              <a:gd name="T8" fmla="*/ 2147483647 w 768"/>
              <a:gd name="T9" fmla="*/ 2066859391 h 200"/>
              <a:gd name="T10" fmla="*/ 0 60000 65536"/>
              <a:gd name="T11" fmla="*/ 0 60000 65536"/>
              <a:gd name="T12" fmla="*/ 0 60000 65536"/>
              <a:gd name="T13" fmla="*/ 0 60000 65536"/>
              <a:gd name="T14" fmla="*/ 0 60000 65536"/>
              <a:gd name="T15" fmla="*/ 0 w 768"/>
              <a:gd name="T16" fmla="*/ 0 h 200"/>
              <a:gd name="T17" fmla="*/ 768 w 768"/>
              <a:gd name="T18" fmla="*/ 200 h 200"/>
            </a:gdLst>
            <a:ahLst/>
            <a:cxnLst>
              <a:cxn ang="T10">
                <a:pos x="T0" y="T1"/>
              </a:cxn>
              <a:cxn ang="T11">
                <a:pos x="T2" y="T3"/>
              </a:cxn>
              <a:cxn ang="T12">
                <a:pos x="T4" y="T5"/>
              </a:cxn>
              <a:cxn ang="T13">
                <a:pos x="T6" y="T7"/>
              </a:cxn>
              <a:cxn ang="T14">
                <a:pos x="T8" y="T9"/>
              </a:cxn>
            </a:cxnLst>
            <a:rect l="T15" t="T16" r="T17" b="T18"/>
            <a:pathLst>
              <a:path w="768" h="200">
                <a:moveTo>
                  <a:pt x="0" y="200"/>
                </a:moveTo>
                <a:cubicBezTo>
                  <a:pt x="48" y="144"/>
                  <a:pt x="96" y="88"/>
                  <a:pt x="144" y="56"/>
                </a:cubicBezTo>
                <a:cubicBezTo>
                  <a:pt x="192" y="24"/>
                  <a:pt x="232" y="0"/>
                  <a:pt x="288" y="8"/>
                </a:cubicBezTo>
                <a:cubicBezTo>
                  <a:pt x="344" y="16"/>
                  <a:pt x="400" y="72"/>
                  <a:pt x="480" y="104"/>
                </a:cubicBezTo>
                <a:cubicBezTo>
                  <a:pt x="560" y="136"/>
                  <a:pt x="720" y="184"/>
                  <a:pt x="768" y="200"/>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38" name="Text Box 22"/>
          <p:cNvSpPr txBox="1">
            <a:spLocks noChangeArrowheads="1"/>
          </p:cNvSpPr>
          <p:nvPr/>
        </p:nvSpPr>
        <p:spPr bwMode="auto">
          <a:xfrm>
            <a:off x="1500155" y="4429148"/>
            <a:ext cx="355600" cy="461962"/>
          </a:xfrm>
          <a:prstGeom prst="rect">
            <a:avLst/>
          </a:prstGeom>
          <a:noFill/>
          <a:ln w="9525">
            <a:noFill/>
            <a:miter lim="800000"/>
            <a:headEnd/>
            <a:tailEnd/>
          </a:ln>
        </p:spPr>
        <p:txBody>
          <a:bodyPr wrap="none">
            <a:spAutoFit/>
          </a:bodyPr>
          <a:lstStyle/>
          <a:p>
            <a:r>
              <a:rPr lang="en-US" sz="2400">
                <a:latin typeface="Times New Roman" pitchFamily="18" charset="0"/>
              </a:rPr>
              <a:t>n</a:t>
            </a:r>
            <a:endParaRPr lang="ru-RU" sz="2400">
              <a:latin typeface="Times New Roman" pitchFamily="18" charset="0"/>
            </a:endParaRPr>
          </a:p>
        </p:txBody>
      </p:sp>
      <p:sp>
        <p:nvSpPr>
          <p:cNvPr id="39" name="Line 23"/>
          <p:cNvSpPr>
            <a:spLocks noChangeShapeType="1"/>
          </p:cNvSpPr>
          <p:nvPr/>
        </p:nvSpPr>
        <p:spPr bwMode="auto">
          <a:xfrm flipV="1">
            <a:off x="357155" y="2500335"/>
            <a:ext cx="500063" cy="1143000"/>
          </a:xfrm>
          <a:prstGeom prst="line">
            <a:avLst/>
          </a:prstGeom>
          <a:noFill/>
          <a:ln w="25400">
            <a:solidFill>
              <a:schemeClr val="accent2"/>
            </a:solidFill>
            <a:round/>
            <a:headEnd type="triangle" w="med" len="med"/>
            <a:tailEnd/>
          </a:ln>
        </p:spPr>
        <p:txBody>
          <a:bodyPr/>
          <a:lstStyle/>
          <a:p>
            <a:endParaRPr lang="ru-RU"/>
          </a:p>
        </p:txBody>
      </p:sp>
      <p:sp>
        <p:nvSpPr>
          <p:cNvPr id="40" name="Text Box 24"/>
          <p:cNvSpPr txBox="1">
            <a:spLocks noChangeArrowheads="1"/>
          </p:cNvSpPr>
          <p:nvPr/>
        </p:nvSpPr>
        <p:spPr bwMode="auto">
          <a:xfrm>
            <a:off x="71374" y="1500210"/>
            <a:ext cx="1214446" cy="1015663"/>
          </a:xfrm>
          <a:prstGeom prst="rect">
            <a:avLst/>
          </a:prstGeom>
          <a:noFill/>
          <a:ln w="9525">
            <a:noFill/>
            <a:miter lim="800000"/>
            <a:headEnd/>
            <a:tailEnd/>
          </a:ln>
        </p:spPr>
        <p:txBody>
          <a:bodyPr wrap="square">
            <a:spAutoFit/>
          </a:bodyPr>
          <a:lstStyle/>
          <a:p>
            <a:r>
              <a:rPr lang="en-US" sz="2000" dirty="0" smtClean="0">
                <a:solidFill>
                  <a:schemeClr val="accent2"/>
                </a:solidFill>
                <a:latin typeface="Times New Roman" pitchFamily="18" charset="0"/>
              </a:rPr>
              <a:t>neutron wave functions </a:t>
            </a:r>
            <a:endParaRPr lang="en-GB" sz="2000" dirty="0">
              <a:solidFill>
                <a:schemeClr val="accent2"/>
              </a:solidFill>
              <a:latin typeface="Times New Roman" pitchFamily="18" charset="0"/>
            </a:endParaRPr>
          </a:p>
        </p:txBody>
      </p:sp>
      <p:sp>
        <p:nvSpPr>
          <p:cNvPr id="41" name="Line 23"/>
          <p:cNvSpPr>
            <a:spLocks noChangeShapeType="1"/>
          </p:cNvSpPr>
          <p:nvPr/>
        </p:nvSpPr>
        <p:spPr bwMode="auto">
          <a:xfrm flipH="1" flipV="1">
            <a:off x="857218" y="2500335"/>
            <a:ext cx="428625" cy="1143000"/>
          </a:xfrm>
          <a:prstGeom prst="line">
            <a:avLst/>
          </a:prstGeom>
          <a:noFill/>
          <a:ln w="25400">
            <a:solidFill>
              <a:schemeClr val="accent2"/>
            </a:solidFill>
            <a:round/>
            <a:headEnd type="triangle" w="med" len="med"/>
            <a:tailEnd/>
          </a:ln>
        </p:spPr>
        <p:txBody>
          <a:bodyPr/>
          <a:lstStyle/>
          <a:p>
            <a:endParaRPr lang="ru-RU"/>
          </a:p>
        </p:txBody>
      </p:sp>
      <p:sp>
        <p:nvSpPr>
          <p:cNvPr id="42" name="Freeform 21"/>
          <p:cNvSpPr>
            <a:spLocks/>
          </p:cNvSpPr>
          <p:nvPr/>
        </p:nvSpPr>
        <p:spPr bwMode="auto">
          <a:xfrm rot="5400000" flipH="1">
            <a:off x="11874" y="2888479"/>
            <a:ext cx="3028950" cy="1624012"/>
          </a:xfrm>
          <a:custGeom>
            <a:avLst/>
            <a:gdLst>
              <a:gd name="T0" fmla="*/ 0 w 1152"/>
              <a:gd name="T1" fmla="*/ 2147483647 h 636"/>
              <a:gd name="T2" fmla="*/ 1424266507 w 1152"/>
              <a:gd name="T3" fmla="*/ 273763625 h 636"/>
              <a:gd name="T4" fmla="*/ 2147483647 w 1152"/>
              <a:gd name="T5" fmla="*/ 2147483647 h 636"/>
              <a:gd name="T6" fmla="*/ 2147483647 w 1152"/>
              <a:gd name="T7" fmla="*/ 2147483647 h 636"/>
              <a:gd name="T8" fmla="*/ 2147483647 w 1152"/>
              <a:gd name="T9" fmla="*/ 2147483647 h 636"/>
              <a:gd name="T10" fmla="*/ 0 60000 65536"/>
              <a:gd name="T11" fmla="*/ 0 60000 65536"/>
              <a:gd name="T12" fmla="*/ 0 60000 65536"/>
              <a:gd name="T13" fmla="*/ 0 60000 65536"/>
              <a:gd name="T14" fmla="*/ 0 60000 65536"/>
              <a:gd name="T15" fmla="*/ 0 w 1152"/>
              <a:gd name="T16" fmla="*/ 0 h 636"/>
              <a:gd name="T17" fmla="*/ 1152 w 1152"/>
              <a:gd name="T18" fmla="*/ 636 h 636"/>
            </a:gdLst>
            <a:ahLst/>
            <a:cxnLst>
              <a:cxn ang="T10">
                <a:pos x="T0" y="T1"/>
              </a:cxn>
              <a:cxn ang="T11">
                <a:pos x="T2" y="T3"/>
              </a:cxn>
              <a:cxn ang="T12">
                <a:pos x="T4" y="T5"/>
              </a:cxn>
              <a:cxn ang="T13">
                <a:pos x="T6" y="T7"/>
              </a:cxn>
              <a:cxn ang="T14">
                <a:pos x="T8" y="T9"/>
              </a:cxn>
            </a:cxnLst>
            <a:rect l="T15" t="T16" r="T17" b="T18"/>
            <a:pathLst>
              <a:path w="1152" h="636">
                <a:moveTo>
                  <a:pt x="0" y="352"/>
                </a:moveTo>
                <a:cubicBezTo>
                  <a:pt x="43" y="288"/>
                  <a:pt x="126" y="0"/>
                  <a:pt x="206" y="42"/>
                </a:cubicBezTo>
                <a:cubicBezTo>
                  <a:pt x="278" y="108"/>
                  <a:pt x="394" y="513"/>
                  <a:pt x="483" y="604"/>
                </a:cubicBezTo>
                <a:cubicBezTo>
                  <a:pt x="575" y="636"/>
                  <a:pt x="631" y="489"/>
                  <a:pt x="742" y="447"/>
                </a:cubicBezTo>
                <a:cubicBezTo>
                  <a:pt x="818" y="394"/>
                  <a:pt x="1084" y="384"/>
                  <a:pt x="1152" y="352"/>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43" name="Text Box 22"/>
          <p:cNvSpPr txBox="1">
            <a:spLocks noChangeArrowheads="1"/>
          </p:cNvSpPr>
          <p:nvPr/>
        </p:nvSpPr>
        <p:spPr bwMode="auto">
          <a:xfrm>
            <a:off x="357155" y="4214835"/>
            <a:ext cx="355600" cy="461963"/>
          </a:xfrm>
          <a:prstGeom prst="rect">
            <a:avLst/>
          </a:prstGeom>
          <a:noFill/>
          <a:ln w="9525">
            <a:noFill/>
            <a:miter lim="800000"/>
            <a:headEnd/>
            <a:tailEnd/>
          </a:ln>
        </p:spPr>
        <p:txBody>
          <a:bodyPr>
            <a:spAutoFit/>
          </a:bodyPr>
          <a:lstStyle/>
          <a:p>
            <a:r>
              <a:rPr lang="en-US" sz="2400">
                <a:latin typeface="Times New Roman" pitchFamily="18" charset="0"/>
              </a:rPr>
              <a:t>n</a:t>
            </a:r>
            <a:endParaRPr lang="ru-RU" sz="240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4313" y="357188"/>
            <a:ext cx="8786812" cy="881062"/>
          </a:xfrm>
        </p:spPr>
        <p:txBody>
          <a:bodyPr/>
          <a:lstStyle/>
          <a:p>
            <a:pPr eaLnBrk="1" hangingPunct="1"/>
            <a:r>
              <a:rPr lang="en-US" sz="2800" b="1" u="sng" dirty="0" smtClean="0">
                <a:solidFill>
                  <a:srgbClr val="462300"/>
                </a:solidFill>
                <a:latin typeface="Arial Narrow" pitchFamily="34" charset="0"/>
                <a:cs typeface="Times New Roman" pitchFamily="18" charset="0"/>
              </a:rPr>
              <a:t>Another source of neutron scattering surface </a:t>
            </a:r>
            <a:r>
              <a:rPr lang="ru-RU" sz="2800" b="1" u="sng" dirty="0" smtClean="0">
                <a:solidFill>
                  <a:srgbClr val="462300"/>
                </a:solidFill>
                <a:latin typeface="Arial Narrow" pitchFamily="34" charset="0"/>
                <a:cs typeface="Times New Roman" pitchFamily="18" charset="0"/>
              </a:rPr>
              <a:t>: </a:t>
            </a:r>
            <a:r>
              <a:rPr lang="en-US" sz="2800" b="1" u="sng" dirty="0" smtClean="0">
                <a:solidFill>
                  <a:srgbClr val="462300"/>
                </a:solidFill>
                <a:latin typeface="Arial Narrow" pitchFamily="34" charset="0"/>
                <a:cs typeface="Times New Roman" pitchFamily="18" charset="0"/>
              </a:rPr>
              <a:t/>
            </a:r>
            <a:br>
              <a:rPr lang="en-US" sz="2800" b="1" u="sng" dirty="0" smtClean="0">
                <a:solidFill>
                  <a:srgbClr val="462300"/>
                </a:solidFill>
                <a:latin typeface="Arial Narrow" pitchFamily="34" charset="0"/>
                <a:cs typeface="Times New Roman" pitchFamily="18" charset="0"/>
              </a:rPr>
            </a:br>
            <a:r>
              <a:rPr lang="en-US" sz="2800" b="1" u="sng" dirty="0" smtClean="0">
                <a:solidFill>
                  <a:srgbClr val="462300"/>
                </a:solidFill>
                <a:latin typeface="Times New Roman" pitchFamily="18" charset="0"/>
                <a:cs typeface="Times New Roman" pitchFamily="18" charset="0"/>
              </a:rPr>
              <a:t>Atoms on the surface quantum level (</a:t>
            </a:r>
            <a:r>
              <a:rPr lang="en-US" sz="2800" b="1" u="sng" dirty="0" err="1" smtClean="0">
                <a:solidFill>
                  <a:srgbClr val="462300"/>
                </a:solidFill>
                <a:latin typeface="Times New Roman" pitchFamily="18" charset="0"/>
                <a:cs typeface="Times New Roman" pitchFamily="18" charset="0"/>
              </a:rPr>
              <a:t>surfons</a:t>
            </a:r>
            <a:r>
              <a:rPr lang="en-US" sz="2800" b="1" u="sng" dirty="0" smtClean="0">
                <a:solidFill>
                  <a:srgbClr val="462300"/>
                </a:solidFill>
                <a:latin typeface="Times New Roman" pitchFamily="18" charset="0"/>
                <a:cs typeface="Times New Roman" pitchFamily="18" charset="0"/>
              </a:rPr>
              <a:t>)</a:t>
            </a:r>
            <a:endParaRPr lang="ru-RU" sz="2800" b="1" u="sng" dirty="0" smtClean="0">
              <a:solidFill>
                <a:srgbClr val="462300"/>
              </a:solidFill>
              <a:latin typeface="Times New Roman" pitchFamily="18" charset="0"/>
              <a:cs typeface="Times New Roman" pitchFamily="18" charset="0"/>
            </a:endParaRPr>
          </a:p>
        </p:txBody>
      </p:sp>
      <p:sp>
        <p:nvSpPr>
          <p:cNvPr id="18435" name="Rectangle 22"/>
          <p:cNvSpPr>
            <a:spLocks noChangeArrowheads="1"/>
          </p:cNvSpPr>
          <p:nvPr/>
        </p:nvSpPr>
        <p:spPr bwMode="auto">
          <a:xfrm>
            <a:off x="152400" y="1512888"/>
            <a:ext cx="4876800" cy="3657600"/>
          </a:xfrm>
          <a:prstGeom prst="rect">
            <a:avLst/>
          </a:prstGeom>
          <a:solidFill>
            <a:schemeClr val="bg1"/>
          </a:solidFill>
          <a:ln w="9525" algn="ctr">
            <a:noFill/>
            <a:miter lim="800000"/>
            <a:headEnd/>
            <a:tailEnd/>
          </a:ln>
        </p:spPr>
        <p:txBody>
          <a:bodyPr wrap="none" anchor="ctr"/>
          <a:lstStyle/>
          <a:p>
            <a:endParaRPr lang="ru-RU"/>
          </a:p>
        </p:txBody>
      </p:sp>
      <p:pic>
        <p:nvPicPr>
          <p:cNvPr id="18436" name="Picture 23" descr="1ptrans"/>
          <p:cNvPicPr>
            <a:picLocks noChangeAspect="1" noChangeArrowheads="1"/>
          </p:cNvPicPr>
          <p:nvPr/>
        </p:nvPicPr>
        <p:blipFill>
          <a:blip r:embed="rId2"/>
          <a:srcRect/>
          <a:stretch>
            <a:fillRect/>
          </a:stretch>
        </p:blipFill>
        <p:spPr bwMode="auto">
          <a:xfrm>
            <a:off x="3357563" y="2557463"/>
            <a:ext cx="11112" cy="114300"/>
          </a:xfrm>
          <a:prstGeom prst="rect">
            <a:avLst/>
          </a:prstGeom>
          <a:noFill/>
          <a:ln w="9525">
            <a:noFill/>
            <a:miter lim="800000"/>
            <a:headEnd/>
            <a:tailEnd/>
          </a:ln>
        </p:spPr>
      </p:pic>
      <p:sp>
        <p:nvSpPr>
          <p:cNvPr id="18437" name="Line 24"/>
          <p:cNvSpPr>
            <a:spLocks noChangeShapeType="1"/>
          </p:cNvSpPr>
          <p:nvPr/>
        </p:nvSpPr>
        <p:spPr bwMode="auto">
          <a:xfrm>
            <a:off x="228600" y="4865688"/>
            <a:ext cx="3962400" cy="0"/>
          </a:xfrm>
          <a:prstGeom prst="line">
            <a:avLst/>
          </a:prstGeom>
          <a:noFill/>
          <a:ln w="38100">
            <a:solidFill>
              <a:schemeClr val="tx1"/>
            </a:solidFill>
            <a:round/>
            <a:headEnd/>
            <a:tailEnd/>
          </a:ln>
        </p:spPr>
        <p:txBody>
          <a:bodyPr/>
          <a:lstStyle/>
          <a:p>
            <a:endParaRPr lang="ru-RU"/>
          </a:p>
        </p:txBody>
      </p:sp>
      <p:sp>
        <p:nvSpPr>
          <p:cNvPr id="18438" name="Rectangle 25"/>
          <p:cNvSpPr>
            <a:spLocks noChangeArrowheads="1"/>
          </p:cNvSpPr>
          <p:nvPr/>
        </p:nvSpPr>
        <p:spPr bwMode="auto">
          <a:xfrm>
            <a:off x="381000" y="3494088"/>
            <a:ext cx="3352800" cy="1066800"/>
          </a:xfrm>
          <a:prstGeom prst="rect">
            <a:avLst/>
          </a:prstGeom>
          <a:solidFill>
            <a:srgbClr val="CCECFF"/>
          </a:solidFill>
          <a:ln w="9525">
            <a:solidFill>
              <a:schemeClr val="tx1"/>
            </a:solidFill>
            <a:miter lim="800000"/>
            <a:headEnd/>
            <a:tailEnd/>
          </a:ln>
        </p:spPr>
        <p:txBody>
          <a:bodyPr wrap="none" anchor="ctr"/>
          <a:lstStyle/>
          <a:p>
            <a:pPr algn="ctr"/>
            <a:endParaRPr lang="en-GB" sz="2400" b="0">
              <a:latin typeface="Times New Roman" pitchFamily="18" charset="0"/>
            </a:endParaRPr>
          </a:p>
        </p:txBody>
      </p:sp>
      <p:sp>
        <p:nvSpPr>
          <p:cNvPr id="18439" name="Line 26"/>
          <p:cNvSpPr>
            <a:spLocks noChangeShapeType="1"/>
          </p:cNvSpPr>
          <p:nvPr/>
        </p:nvSpPr>
        <p:spPr bwMode="auto">
          <a:xfrm>
            <a:off x="381000" y="3341688"/>
            <a:ext cx="0" cy="1524000"/>
          </a:xfrm>
          <a:prstGeom prst="line">
            <a:avLst/>
          </a:prstGeom>
          <a:noFill/>
          <a:ln w="31750">
            <a:solidFill>
              <a:schemeClr val="tx1"/>
            </a:solidFill>
            <a:round/>
            <a:headEnd/>
            <a:tailEnd/>
          </a:ln>
        </p:spPr>
        <p:txBody>
          <a:bodyPr/>
          <a:lstStyle/>
          <a:p>
            <a:endParaRPr lang="ru-RU"/>
          </a:p>
        </p:txBody>
      </p:sp>
      <p:sp>
        <p:nvSpPr>
          <p:cNvPr id="18440" name="Line 27"/>
          <p:cNvSpPr>
            <a:spLocks noChangeShapeType="1"/>
          </p:cNvSpPr>
          <p:nvPr/>
        </p:nvSpPr>
        <p:spPr bwMode="auto">
          <a:xfrm>
            <a:off x="3733800" y="3341688"/>
            <a:ext cx="0" cy="1524000"/>
          </a:xfrm>
          <a:prstGeom prst="line">
            <a:avLst/>
          </a:prstGeom>
          <a:noFill/>
          <a:ln w="31750">
            <a:solidFill>
              <a:schemeClr val="tx1"/>
            </a:solidFill>
            <a:round/>
            <a:headEnd/>
            <a:tailEnd/>
          </a:ln>
        </p:spPr>
        <p:txBody>
          <a:bodyPr/>
          <a:lstStyle/>
          <a:p>
            <a:endParaRPr lang="ru-RU"/>
          </a:p>
        </p:txBody>
      </p:sp>
      <p:sp>
        <p:nvSpPr>
          <p:cNvPr id="18441" name="Text Box 28"/>
          <p:cNvSpPr txBox="1">
            <a:spLocks noChangeArrowheads="1"/>
          </p:cNvSpPr>
          <p:nvPr/>
        </p:nvSpPr>
        <p:spPr bwMode="auto">
          <a:xfrm>
            <a:off x="533400" y="3951288"/>
            <a:ext cx="2590800" cy="457200"/>
          </a:xfrm>
          <a:prstGeom prst="rect">
            <a:avLst/>
          </a:prstGeom>
          <a:noFill/>
          <a:ln w="9525">
            <a:noFill/>
            <a:miter lim="800000"/>
            <a:headEnd/>
            <a:tailEnd/>
          </a:ln>
        </p:spPr>
        <p:txBody>
          <a:bodyPr>
            <a:spAutoFit/>
          </a:bodyPr>
          <a:lstStyle/>
          <a:p>
            <a:r>
              <a:rPr lang="en-US" sz="2400">
                <a:latin typeface="Times New Roman" pitchFamily="18" charset="0"/>
              </a:rPr>
              <a:t>liquid helium</a:t>
            </a:r>
            <a:endParaRPr lang="ru-RU" sz="2400">
              <a:latin typeface="Times New Roman" pitchFamily="18" charset="0"/>
            </a:endParaRPr>
          </a:p>
        </p:txBody>
      </p:sp>
      <p:sp>
        <p:nvSpPr>
          <p:cNvPr id="18442" name="Rectangle 29"/>
          <p:cNvSpPr>
            <a:spLocks noChangeArrowheads="1"/>
          </p:cNvSpPr>
          <p:nvPr/>
        </p:nvSpPr>
        <p:spPr bwMode="auto">
          <a:xfrm>
            <a:off x="381000" y="4560888"/>
            <a:ext cx="3352800" cy="304800"/>
          </a:xfrm>
          <a:prstGeom prst="rect">
            <a:avLst/>
          </a:prstGeom>
          <a:solidFill>
            <a:srgbClr val="333300">
              <a:alpha val="50195"/>
            </a:srgbClr>
          </a:solidFill>
          <a:ln w="9525">
            <a:solidFill>
              <a:schemeClr val="tx1"/>
            </a:solidFill>
            <a:miter lim="800000"/>
            <a:headEnd/>
            <a:tailEnd/>
          </a:ln>
        </p:spPr>
        <p:txBody>
          <a:bodyPr wrap="none" anchor="ctr"/>
          <a:lstStyle/>
          <a:p>
            <a:endParaRPr lang="ru-RU"/>
          </a:p>
        </p:txBody>
      </p:sp>
      <p:sp>
        <p:nvSpPr>
          <p:cNvPr id="18443" name="Oval 30"/>
          <p:cNvSpPr>
            <a:spLocks noChangeArrowheads="1"/>
          </p:cNvSpPr>
          <p:nvPr/>
        </p:nvSpPr>
        <p:spPr bwMode="auto">
          <a:xfrm>
            <a:off x="609600" y="3189288"/>
            <a:ext cx="381000" cy="3810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18444" name="Oval 31"/>
          <p:cNvSpPr>
            <a:spLocks noChangeArrowheads="1"/>
          </p:cNvSpPr>
          <p:nvPr/>
        </p:nvSpPr>
        <p:spPr bwMode="auto">
          <a:xfrm>
            <a:off x="1752600" y="3189288"/>
            <a:ext cx="381000" cy="3810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18445" name="Oval 32"/>
          <p:cNvSpPr>
            <a:spLocks noChangeArrowheads="1"/>
          </p:cNvSpPr>
          <p:nvPr/>
        </p:nvSpPr>
        <p:spPr bwMode="auto">
          <a:xfrm>
            <a:off x="2895600" y="3189288"/>
            <a:ext cx="381000" cy="3810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18446" name="Oval 33"/>
          <p:cNvSpPr>
            <a:spLocks noChangeArrowheads="1"/>
          </p:cNvSpPr>
          <p:nvPr/>
        </p:nvSpPr>
        <p:spPr bwMode="auto">
          <a:xfrm>
            <a:off x="990600" y="2122488"/>
            <a:ext cx="381000" cy="3810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18447" name="Oval 34"/>
          <p:cNvSpPr>
            <a:spLocks noChangeArrowheads="1"/>
          </p:cNvSpPr>
          <p:nvPr/>
        </p:nvSpPr>
        <p:spPr bwMode="auto">
          <a:xfrm>
            <a:off x="1905000" y="1665288"/>
            <a:ext cx="381000" cy="3810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18448" name="Oval 35"/>
          <p:cNvSpPr>
            <a:spLocks noChangeArrowheads="1"/>
          </p:cNvSpPr>
          <p:nvPr/>
        </p:nvSpPr>
        <p:spPr bwMode="auto">
          <a:xfrm>
            <a:off x="2667000" y="2274888"/>
            <a:ext cx="381000" cy="3810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18449" name="Line 36"/>
          <p:cNvSpPr>
            <a:spLocks noChangeShapeType="1"/>
          </p:cNvSpPr>
          <p:nvPr/>
        </p:nvSpPr>
        <p:spPr bwMode="auto">
          <a:xfrm flipH="1" flipV="1">
            <a:off x="2362200" y="1893888"/>
            <a:ext cx="1295400" cy="76200"/>
          </a:xfrm>
          <a:prstGeom prst="line">
            <a:avLst/>
          </a:prstGeom>
          <a:noFill/>
          <a:ln w="38100">
            <a:solidFill>
              <a:srgbClr val="008080"/>
            </a:solidFill>
            <a:round/>
            <a:headEnd/>
            <a:tailEnd type="triangle" w="med" len="med"/>
          </a:ln>
        </p:spPr>
        <p:txBody>
          <a:bodyPr/>
          <a:lstStyle/>
          <a:p>
            <a:endParaRPr lang="ru-RU"/>
          </a:p>
        </p:txBody>
      </p:sp>
      <p:sp>
        <p:nvSpPr>
          <p:cNvPr id="18450" name="Text Box 37"/>
          <p:cNvSpPr txBox="1">
            <a:spLocks noChangeArrowheads="1"/>
          </p:cNvSpPr>
          <p:nvPr/>
        </p:nvSpPr>
        <p:spPr bwMode="auto">
          <a:xfrm>
            <a:off x="3597275" y="1714500"/>
            <a:ext cx="1406525" cy="461963"/>
          </a:xfrm>
          <a:prstGeom prst="rect">
            <a:avLst/>
          </a:prstGeom>
          <a:noFill/>
          <a:ln w="9525">
            <a:noFill/>
            <a:miter lim="800000"/>
            <a:headEnd/>
            <a:tailEnd/>
          </a:ln>
        </p:spPr>
        <p:txBody>
          <a:bodyPr wrap="none">
            <a:spAutoFit/>
          </a:bodyPr>
          <a:lstStyle/>
          <a:p>
            <a:pPr eaLnBrk="0" hangingPunct="0"/>
            <a:r>
              <a:rPr lang="en-US" sz="2400">
                <a:solidFill>
                  <a:srgbClr val="006666"/>
                </a:solidFill>
                <a:latin typeface="Times New Roman" pitchFamily="18" charset="0"/>
              </a:rPr>
              <a:t>He vapor</a:t>
            </a:r>
            <a:endParaRPr lang="ru-RU" sz="2400">
              <a:solidFill>
                <a:srgbClr val="006666"/>
              </a:solidFill>
              <a:latin typeface="Times New Roman" pitchFamily="18" charset="0"/>
            </a:endParaRPr>
          </a:p>
        </p:txBody>
      </p:sp>
      <p:sp>
        <p:nvSpPr>
          <p:cNvPr id="18451" name="Text Box 38"/>
          <p:cNvSpPr txBox="1">
            <a:spLocks noChangeArrowheads="1"/>
          </p:cNvSpPr>
          <p:nvPr/>
        </p:nvSpPr>
        <p:spPr bwMode="auto">
          <a:xfrm>
            <a:off x="3429000" y="2560638"/>
            <a:ext cx="1212850" cy="461962"/>
          </a:xfrm>
          <a:prstGeom prst="rect">
            <a:avLst/>
          </a:prstGeom>
          <a:noFill/>
          <a:ln w="9525">
            <a:noFill/>
            <a:miter lim="800000"/>
            <a:headEnd/>
            <a:tailEnd/>
          </a:ln>
        </p:spPr>
        <p:txBody>
          <a:bodyPr wrap="none">
            <a:spAutoFit/>
          </a:bodyPr>
          <a:lstStyle/>
          <a:p>
            <a:pPr eaLnBrk="0" hangingPunct="0"/>
            <a:r>
              <a:rPr lang="en-US" sz="2400">
                <a:solidFill>
                  <a:srgbClr val="006666"/>
                </a:solidFill>
                <a:latin typeface="Times New Roman" pitchFamily="18" charset="0"/>
              </a:rPr>
              <a:t>Surfons</a:t>
            </a:r>
            <a:endParaRPr lang="ru-RU" sz="2400">
              <a:solidFill>
                <a:srgbClr val="006666"/>
              </a:solidFill>
              <a:latin typeface="Times New Roman" pitchFamily="18" charset="0"/>
            </a:endParaRPr>
          </a:p>
        </p:txBody>
      </p:sp>
      <p:sp>
        <p:nvSpPr>
          <p:cNvPr id="18452" name="Line 39"/>
          <p:cNvSpPr>
            <a:spLocks noChangeShapeType="1"/>
          </p:cNvSpPr>
          <p:nvPr/>
        </p:nvSpPr>
        <p:spPr bwMode="auto">
          <a:xfrm flipH="1">
            <a:off x="3200400" y="2960688"/>
            <a:ext cx="304800" cy="304800"/>
          </a:xfrm>
          <a:prstGeom prst="line">
            <a:avLst/>
          </a:prstGeom>
          <a:noFill/>
          <a:ln w="38100">
            <a:solidFill>
              <a:srgbClr val="008080"/>
            </a:solidFill>
            <a:round/>
            <a:headEnd/>
            <a:tailEnd type="triangle" w="med" len="med"/>
          </a:ln>
        </p:spPr>
        <p:txBody>
          <a:bodyPr/>
          <a:lstStyle/>
          <a:p>
            <a:endParaRPr lang="ru-RU"/>
          </a:p>
        </p:txBody>
      </p:sp>
      <p:sp>
        <p:nvSpPr>
          <p:cNvPr id="18453" name="Line 40"/>
          <p:cNvSpPr>
            <a:spLocks noChangeShapeType="1"/>
          </p:cNvSpPr>
          <p:nvPr/>
        </p:nvSpPr>
        <p:spPr bwMode="auto">
          <a:xfrm flipH="1">
            <a:off x="2133600" y="2960688"/>
            <a:ext cx="1371600" cy="304800"/>
          </a:xfrm>
          <a:prstGeom prst="line">
            <a:avLst/>
          </a:prstGeom>
          <a:noFill/>
          <a:ln w="38100">
            <a:solidFill>
              <a:srgbClr val="008080"/>
            </a:solidFill>
            <a:round/>
            <a:headEnd/>
            <a:tailEnd type="triangle" w="med" len="med"/>
          </a:ln>
        </p:spPr>
        <p:txBody>
          <a:bodyPr/>
          <a:lstStyle/>
          <a:p>
            <a:endParaRPr lang="ru-RU"/>
          </a:p>
        </p:txBody>
      </p:sp>
      <p:sp>
        <p:nvSpPr>
          <p:cNvPr id="18454" name="Text Box 41"/>
          <p:cNvSpPr txBox="1">
            <a:spLocks noChangeArrowheads="1"/>
          </p:cNvSpPr>
          <p:nvPr/>
        </p:nvSpPr>
        <p:spPr bwMode="auto">
          <a:xfrm>
            <a:off x="533400" y="4573588"/>
            <a:ext cx="2590800" cy="368300"/>
          </a:xfrm>
          <a:prstGeom prst="rect">
            <a:avLst/>
          </a:prstGeom>
          <a:noFill/>
          <a:ln w="9525">
            <a:noFill/>
            <a:miter lim="800000"/>
            <a:headEnd/>
            <a:tailEnd/>
          </a:ln>
        </p:spPr>
        <p:txBody>
          <a:bodyPr>
            <a:spAutoFit/>
          </a:bodyPr>
          <a:lstStyle/>
          <a:p>
            <a:r>
              <a:rPr lang="en-US">
                <a:latin typeface="Arial Black" pitchFamily="34" charset="0"/>
              </a:rPr>
              <a:t>Substrate</a:t>
            </a:r>
            <a:endParaRPr lang="ru-RU">
              <a:latin typeface="Arial Black" pitchFamily="34" charset="0"/>
            </a:endParaRPr>
          </a:p>
        </p:txBody>
      </p:sp>
      <p:sp>
        <p:nvSpPr>
          <p:cNvPr id="5143" name="Text Box 44"/>
          <p:cNvSpPr txBox="1">
            <a:spLocks noChangeArrowheads="1"/>
          </p:cNvSpPr>
          <p:nvPr/>
        </p:nvSpPr>
        <p:spPr bwMode="auto">
          <a:xfrm>
            <a:off x="5105400" y="1470025"/>
            <a:ext cx="3886200" cy="3478213"/>
          </a:xfrm>
          <a:prstGeom prst="rect">
            <a:avLst/>
          </a:prstGeom>
          <a:noFill/>
          <a:ln w="9525" algn="ctr">
            <a:solidFill>
              <a:srgbClr val="462300"/>
            </a:solidFill>
            <a:miter lim="800000"/>
            <a:headEnd/>
            <a:tailEnd/>
          </a:ln>
        </p:spPr>
        <p:txBody>
          <a:bodyPr>
            <a:spAutoFit/>
          </a:bodyPr>
          <a:lstStyle/>
          <a:p>
            <a:pPr>
              <a:defRPr/>
            </a:pPr>
            <a:r>
              <a:rPr lang="en-US" sz="2000" dirty="0">
                <a:cs typeface="+mn-cs"/>
              </a:rPr>
              <a:t>The temperature dependence of the surface tension </a:t>
            </a:r>
            <a:r>
              <a:rPr lang="ru-RU" sz="2000" i="1" dirty="0">
                <a:cs typeface="+mn-cs"/>
                <a:sym typeface="Symbol" pitchFamily="18" charset="2"/>
              </a:rPr>
              <a:t></a:t>
            </a:r>
            <a:r>
              <a:rPr lang="en-US" sz="2000" i="1" dirty="0">
                <a:cs typeface="+mn-cs"/>
                <a:sym typeface="Symbol" pitchFamily="18" charset="2"/>
              </a:rPr>
              <a:t></a:t>
            </a:r>
            <a:r>
              <a:rPr lang="ru-RU" sz="2000" i="1" dirty="0">
                <a:cs typeface="+mn-cs"/>
                <a:sym typeface="Symbol" pitchFamily="18" charset="2"/>
              </a:rPr>
              <a:t> (</a:t>
            </a:r>
            <a:r>
              <a:rPr lang="en-US" sz="2000" i="1" dirty="0">
                <a:cs typeface="+mn-cs"/>
                <a:sym typeface="Symbol" pitchFamily="18" charset="2"/>
              </a:rPr>
              <a:t>T</a:t>
            </a:r>
            <a:r>
              <a:rPr lang="ru-RU" sz="2000" i="1" dirty="0">
                <a:cs typeface="+mn-cs"/>
                <a:sym typeface="Symbol" pitchFamily="18" charset="2"/>
              </a:rPr>
              <a:t>)</a:t>
            </a:r>
            <a:r>
              <a:rPr lang="ru-RU" sz="2000" dirty="0">
                <a:cs typeface="+mn-cs"/>
              </a:rPr>
              <a:t> </a:t>
            </a:r>
            <a:r>
              <a:rPr lang="en-US" sz="2000" dirty="0">
                <a:cs typeface="+mn-cs"/>
              </a:rPr>
              <a:t>of both He isotopes can be explained if introduce a new type of excitations – surfons.</a:t>
            </a:r>
          </a:p>
          <a:p>
            <a:pPr>
              <a:defRPr/>
            </a:pPr>
            <a:endParaRPr lang="en-US" sz="2000" dirty="0">
              <a:cs typeface="+mn-cs"/>
            </a:endParaRPr>
          </a:p>
          <a:p>
            <a:pPr>
              <a:defRPr/>
            </a:pPr>
            <a:r>
              <a:rPr lang="en-US" sz="2000" dirty="0">
                <a:cs typeface="+mn-cs"/>
              </a:rPr>
              <a:t>Surfons appear because there is a bound state of an atom at the surface, which has lower energy than He vapor and can propagate along the surface</a:t>
            </a:r>
            <a:endParaRPr lang="ru-RU" sz="2000" dirty="0">
              <a:solidFill>
                <a:srgbClr val="462300"/>
              </a:solidFill>
              <a:latin typeface="+mn-lt"/>
              <a:cs typeface="+mn-cs"/>
            </a:endParaRPr>
          </a:p>
        </p:txBody>
      </p:sp>
      <p:sp>
        <p:nvSpPr>
          <p:cNvPr id="18456" name="Line 40"/>
          <p:cNvSpPr>
            <a:spLocks noChangeShapeType="1"/>
          </p:cNvSpPr>
          <p:nvPr/>
        </p:nvSpPr>
        <p:spPr bwMode="auto">
          <a:xfrm flipH="1">
            <a:off x="3048000" y="2046288"/>
            <a:ext cx="609600" cy="304800"/>
          </a:xfrm>
          <a:prstGeom prst="line">
            <a:avLst/>
          </a:prstGeom>
          <a:noFill/>
          <a:ln w="38100">
            <a:solidFill>
              <a:srgbClr val="008080"/>
            </a:solidFill>
            <a:round/>
            <a:headEnd/>
            <a:tailEnd type="triangle" w="med" len="med"/>
          </a:ln>
        </p:spPr>
        <p:txBody>
          <a:bodyPr/>
          <a:lstStyle/>
          <a:p>
            <a:endParaRPr lang="ru-RU"/>
          </a:p>
        </p:txBody>
      </p:sp>
      <p:sp>
        <p:nvSpPr>
          <p:cNvPr id="18457" name="Прямоугольник 7"/>
          <p:cNvSpPr>
            <a:spLocks noChangeArrowheads="1"/>
          </p:cNvSpPr>
          <p:nvPr/>
        </p:nvSpPr>
        <p:spPr bwMode="auto">
          <a:xfrm>
            <a:off x="106363" y="5237163"/>
            <a:ext cx="8961437" cy="1477962"/>
          </a:xfrm>
          <a:prstGeom prst="rect">
            <a:avLst/>
          </a:prstGeom>
          <a:noFill/>
          <a:ln w="9525">
            <a:noFill/>
            <a:miter lim="800000"/>
            <a:headEnd/>
            <a:tailEnd/>
          </a:ln>
        </p:spPr>
        <p:txBody>
          <a:bodyPr>
            <a:spAutoFit/>
          </a:bodyPr>
          <a:lstStyle/>
          <a:p>
            <a:r>
              <a:rPr lang="en-US">
                <a:solidFill>
                  <a:srgbClr val="462300"/>
                </a:solidFill>
                <a:latin typeface="Times New Roman" pitchFamily="18" charset="0"/>
                <a:cs typeface="Times New Roman" pitchFamily="18" charset="0"/>
              </a:rPr>
              <a:t>[1] </a:t>
            </a:r>
            <a:r>
              <a:rPr lang="fr-FR">
                <a:solidFill>
                  <a:srgbClr val="462300"/>
                </a:solidFill>
                <a:latin typeface="Times New Roman" pitchFamily="18" charset="0"/>
                <a:cs typeface="Times New Roman" pitchFamily="18" charset="0"/>
              </a:rPr>
              <a:t>A.M. Dyugaev, P.D. Grigoriev, JETP Lett.78(7), 466 (2003).</a:t>
            </a:r>
            <a:endParaRPr lang="en-US">
              <a:solidFill>
                <a:srgbClr val="462300"/>
              </a:solidFill>
              <a:latin typeface="Times New Roman" pitchFamily="18" charset="0"/>
              <a:cs typeface="Times New Roman" pitchFamily="18" charset="0"/>
            </a:endParaRPr>
          </a:p>
          <a:p>
            <a:r>
              <a:rPr lang="en-US">
                <a:solidFill>
                  <a:srgbClr val="462300"/>
                </a:solidFill>
                <a:latin typeface="Times New Roman" pitchFamily="18" charset="0"/>
                <a:cs typeface="Times New Roman" pitchFamily="18" charset="0"/>
              </a:rPr>
              <a:t>[2] P.D. Grigoriev, A.M. Dyugaev, E.V. Lebedeva, JETP 104 (1), p. 1-10 (2008)</a:t>
            </a:r>
          </a:p>
          <a:p>
            <a:r>
              <a:rPr lang="en-US">
                <a:solidFill>
                  <a:srgbClr val="462300"/>
                </a:solidFill>
                <a:latin typeface="Times New Roman" pitchFamily="18" charset="0"/>
                <a:cs typeface="Times New Roman" pitchFamily="18" charset="0"/>
              </a:rPr>
              <a:t>[3] P. D. Grigor’ev, A. M. Dyugaev and E. V. Lebedeva, JETP Lett. 87, 106 (2008)</a:t>
            </a:r>
          </a:p>
          <a:p>
            <a:r>
              <a:rPr lang="en-US">
                <a:solidFill>
                  <a:srgbClr val="462300"/>
                </a:solidFill>
                <a:latin typeface="Times New Roman" pitchFamily="18" charset="0"/>
                <a:cs typeface="Times New Roman" pitchFamily="18" charset="0"/>
              </a:rPr>
              <a:t>[4] A.D. Grigoriev, A.M. Dyugaev, P.D. Grigoriev, J. Low Temp. Phys. 163, 131–147 (2011)</a:t>
            </a:r>
            <a:endParaRPr lang="ru-RU">
              <a:solidFill>
                <a:srgbClr val="462300"/>
              </a:solidFill>
              <a:latin typeface="Times New Roman" pitchFamily="18" charset="0"/>
              <a:cs typeface="Times New Roman" pitchFamily="18" charset="0"/>
            </a:endParaRPr>
          </a:p>
          <a:p>
            <a:r>
              <a:rPr lang="en-US">
                <a:solidFill>
                  <a:srgbClr val="462300"/>
                </a:solidFill>
                <a:latin typeface="Times New Roman" pitchFamily="18" charset="0"/>
                <a:cs typeface="Times New Roman" pitchFamily="18" charset="0"/>
              </a:rPr>
              <a:t>[5] </a:t>
            </a:r>
            <a:r>
              <a:rPr lang="ru-RU">
                <a:solidFill>
                  <a:srgbClr val="462300"/>
                </a:solidFill>
                <a:latin typeface="Times New Roman" pitchFamily="18" charset="0"/>
                <a:cs typeface="Times New Roman" pitchFamily="18" charset="0"/>
              </a:rPr>
              <a:t>А.Д. Григорьев, П.Д. Григорьев, А.М. Дюгаев, А.Ф. Крутов, ФНТ 38, 1274 (2012)</a:t>
            </a:r>
            <a:endParaRPr lang="en-US">
              <a:solidFill>
                <a:srgbClr val="462300"/>
              </a:solidFill>
              <a:latin typeface="Times New Roman" pitchFamily="18" charset="0"/>
              <a:cs typeface="Times New Roman" pitchFamily="18" charset="0"/>
            </a:endParaRPr>
          </a:p>
        </p:txBody>
      </p:sp>
      <p:sp>
        <p:nvSpPr>
          <p:cNvPr id="18458" name="Номер слайда 10"/>
          <p:cNvSpPr>
            <a:spLocks noGrp="1"/>
          </p:cNvSpPr>
          <p:nvPr>
            <p:ph type="sldNum" sz="quarter" idx="12"/>
          </p:nvPr>
        </p:nvSpPr>
        <p:spPr>
          <a:xfrm>
            <a:off x="8532813" y="39688"/>
            <a:ext cx="571500" cy="365125"/>
          </a:xfrm>
        </p:spPr>
        <p:txBody>
          <a:bodyPr/>
          <a:lstStyle/>
          <a:p>
            <a:pPr>
              <a:defRPr/>
            </a:pPr>
            <a:fld id="{239EA977-8943-4650-9E56-A870AAFB2A95}" type="slidenum">
              <a:rPr lang="en-US" sz="1800" b="1" smtClean="0">
                <a:solidFill>
                  <a:srgbClr val="000066"/>
                </a:solidFill>
              </a:rPr>
              <a:pPr>
                <a:defRPr/>
              </a:pPr>
              <a:t>17</a:t>
            </a:fld>
            <a:endParaRPr lang="en-US" sz="1800" b="1" smtClean="0">
              <a:solidFill>
                <a:srgbClr val="00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8763" y="152400"/>
            <a:ext cx="7739062" cy="457200"/>
          </a:xfrm>
        </p:spPr>
        <p:txBody>
          <a:bodyPr/>
          <a:lstStyle/>
          <a:p>
            <a:pPr eaLnBrk="1" hangingPunct="1">
              <a:defRPr/>
            </a:pPr>
            <a:r>
              <a:rPr lang="en-US" sz="2800" b="1" dirty="0" err="1" smtClean="0">
                <a:solidFill>
                  <a:schemeClr val="tx1"/>
                </a:solidFill>
              </a:rPr>
              <a:t>Surfon</a:t>
            </a:r>
            <a:r>
              <a:rPr lang="en-US" sz="2800" b="1" dirty="0" smtClean="0">
                <a:solidFill>
                  <a:schemeClr val="tx1"/>
                </a:solidFill>
              </a:rPr>
              <a:t> is a </a:t>
            </a:r>
            <a:r>
              <a:rPr lang="en-US" sz="2800" b="1" dirty="0" err="1" smtClean="0">
                <a:solidFill>
                  <a:schemeClr val="tx1"/>
                </a:solidFill>
              </a:rPr>
              <a:t>quasiparticle</a:t>
            </a:r>
            <a:r>
              <a:rPr lang="en-US" sz="2800" b="1" dirty="0" smtClean="0">
                <a:solidFill>
                  <a:schemeClr val="tx1"/>
                </a:solidFill>
              </a:rPr>
              <a:t> with </a:t>
            </a:r>
            <a:r>
              <a:rPr lang="ru-RU" sz="2800" dirty="0" smtClean="0">
                <a:sym typeface="Symbol"/>
              </a:rPr>
              <a:t></a:t>
            </a:r>
            <a:r>
              <a:rPr lang="en-US" sz="2800" dirty="0" smtClean="0">
                <a:latin typeface="+mn-lt"/>
              </a:rPr>
              <a:t>&lt;&lt; E</a:t>
            </a:r>
            <a:r>
              <a:rPr lang="en-US" sz="2800" b="1" dirty="0" smtClean="0">
                <a:solidFill>
                  <a:schemeClr val="tx1"/>
                </a:solidFill>
              </a:rPr>
              <a:t>.</a:t>
            </a:r>
            <a:endParaRPr lang="ru-RU" sz="2800" b="1" dirty="0" smtClean="0"/>
          </a:p>
        </p:txBody>
      </p:sp>
      <p:sp>
        <p:nvSpPr>
          <p:cNvPr id="19459" name="Text Box 10"/>
          <p:cNvSpPr txBox="1">
            <a:spLocks noChangeArrowheads="1"/>
          </p:cNvSpPr>
          <p:nvPr/>
        </p:nvSpPr>
        <p:spPr bwMode="auto">
          <a:xfrm>
            <a:off x="457200" y="685800"/>
            <a:ext cx="8001000" cy="830263"/>
          </a:xfrm>
          <a:prstGeom prst="rect">
            <a:avLst/>
          </a:prstGeom>
          <a:noFill/>
          <a:ln w="25400" algn="ctr">
            <a:noFill/>
            <a:miter lim="800000"/>
            <a:headEnd/>
            <a:tailEnd/>
          </a:ln>
        </p:spPr>
        <p:txBody>
          <a:bodyPr>
            <a:spAutoFit/>
          </a:bodyPr>
          <a:lstStyle/>
          <a:p>
            <a:r>
              <a:rPr lang="en-US" sz="2400">
                <a:solidFill>
                  <a:srgbClr val="501900"/>
                </a:solidFill>
              </a:rPr>
              <a:t>Two channels limit the surfon-quasiparticle lifetime</a:t>
            </a:r>
            <a:r>
              <a:rPr lang="ru-RU" sz="2400">
                <a:solidFill>
                  <a:srgbClr val="501900"/>
                </a:solidFill>
              </a:rPr>
              <a:t>: (1) </a:t>
            </a:r>
            <a:r>
              <a:rPr lang="en-US" sz="2400">
                <a:solidFill>
                  <a:srgbClr val="501900"/>
                </a:solidFill>
              </a:rPr>
              <a:t>merging into the liquid</a:t>
            </a:r>
            <a:r>
              <a:rPr lang="ru-RU" sz="2400">
                <a:solidFill>
                  <a:srgbClr val="501900"/>
                </a:solidFill>
              </a:rPr>
              <a:t> </a:t>
            </a:r>
            <a:r>
              <a:rPr lang="en-US" sz="2400">
                <a:solidFill>
                  <a:srgbClr val="501900"/>
                </a:solidFill>
              </a:rPr>
              <a:t>and</a:t>
            </a:r>
            <a:r>
              <a:rPr lang="ru-RU" sz="2400">
                <a:solidFill>
                  <a:srgbClr val="501900"/>
                </a:solidFill>
              </a:rPr>
              <a:t> (2) </a:t>
            </a:r>
            <a:r>
              <a:rPr lang="en-US" sz="2400">
                <a:solidFill>
                  <a:srgbClr val="501900"/>
                </a:solidFill>
              </a:rPr>
              <a:t>evaporation</a:t>
            </a:r>
            <a:r>
              <a:rPr lang="ru-RU" sz="2400">
                <a:solidFill>
                  <a:srgbClr val="501900"/>
                </a:solidFill>
              </a:rPr>
              <a:t>.</a:t>
            </a:r>
          </a:p>
        </p:txBody>
      </p:sp>
      <p:pic>
        <p:nvPicPr>
          <p:cNvPr id="19460" name="Picture 5"/>
          <p:cNvPicPr>
            <a:picLocks noChangeAspect="1" noChangeArrowheads="1"/>
          </p:cNvPicPr>
          <p:nvPr/>
        </p:nvPicPr>
        <p:blipFill>
          <a:blip r:embed="rId2"/>
          <a:srcRect/>
          <a:stretch>
            <a:fillRect/>
          </a:stretch>
        </p:blipFill>
        <p:spPr bwMode="auto">
          <a:xfrm>
            <a:off x="0" y="4038600"/>
            <a:ext cx="4419600" cy="2743200"/>
          </a:xfrm>
          <a:prstGeom prst="rect">
            <a:avLst/>
          </a:prstGeom>
          <a:noFill/>
          <a:ln w="25400" algn="ctr">
            <a:noFill/>
            <a:miter lim="800000"/>
            <a:headEnd/>
            <a:tailEnd/>
          </a:ln>
        </p:spPr>
      </p:pic>
      <p:sp>
        <p:nvSpPr>
          <p:cNvPr id="19461" name="Rectangle 8"/>
          <p:cNvSpPr>
            <a:spLocks noChangeArrowheads="1"/>
          </p:cNvSpPr>
          <p:nvPr/>
        </p:nvSpPr>
        <p:spPr bwMode="auto">
          <a:xfrm>
            <a:off x="304800" y="3468688"/>
            <a:ext cx="4114800" cy="646112"/>
          </a:xfrm>
          <a:prstGeom prst="rect">
            <a:avLst/>
          </a:prstGeom>
          <a:solidFill>
            <a:schemeClr val="bg1"/>
          </a:solidFill>
          <a:ln w="25400" algn="ctr">
            <a:noFill/>
            <a:miter lim="800000"/>
            <a:headEnd/>
            <a:tailEnd/>
          </a:ln>
        </p:spPr>
        <p:txBody>
          <a:bodyPr anchor="ctr">
            <a:spAutoFit/>
          </a:bodyPr>
          <a:lstStyle/>
          <a:p>
            <a:r>
              <a:rPr lang="en-US"/>
              <a:t>Surfon evaporation rate as function of its in-plane momentum at </a:t>
            </a:r>
            <a:r>
              <a:rPr lang="fr-FR" i="1"/>
              <a:t>T =</a:t>
            </a:r>
            <a:r>
              <a:rPr lang="fr-FR"/>
              <a:t>1</a:t>
            </a:r>
            <a:r>
              <a:rPr lang="fr-FR" i="1"/>
              <a:t>.5K</a:t>
            </a:r>
            <a:endParaRPr lang="ru-RU"/>
          </a:p>
        </p:txBody>
      </p:sp>
      <p:pic>
        <p:nvPicPr>
          <p:cNvPr id="19462" name="Picture 9"/>
          <p:cNvPicPr>
            <a:picLocks noChangeAspect="1" noChangeArrowheads="1"/>
          </p:cNvPicPr>
          <p:nvPr/>
        </p:nvPicPr>
        <p:blipFill>
          <a:blip r:embed="rId3"/>
          <a:srcRect/>
          <a:stretch>
            <a:fillRect/>
          </a:stretch>
        </p:blipFill>
        <p:spPr bwMode="auto">
          <a:xfrm>
            <a:off x="4495800" y="4114800"/>
            <a:ext cx="4648200" cy="2678113"/>
          </a:xfrm>
          <a:prstGeom prst="rect">
            <a:avLst/>
          </a:prstGeom>
          <a:noFill/>
          <a:ln w="25400" algn="ctr">
            <a:noFill/>
            <a:miter lim="800000"/>
            <a:headEnd/>
            <a:tailEnd/>
          </a:ln>
        </p:spPr>
      </p:pic>
      <p:sp>
        <p:nvSpPr>
          <p:cNvPr id="19463" name="Rectangle 10"/>
          <p:cNvSpPr>
            <a:spLocks noChangeArrowheads="1"/>
          </p:cNvSpPr>
          <p:nvPr/>
        </p:nvSpPr>
        <p:spPr bwMode="auto">
          <a:xfrm>
            <a:off x="5181600" y="3621088"/>
            <a:ext cx="3657600" cy="646112"/>
          </a:xfrm>
          <a:prstGeom prst="rect">
            <a:avLst/>
          </a:prstGeom>
          <a:solidFill>
            <a:schemeClr val="bg1"/>
          </a:solidFill>
          <a:ln w="25400" algn="ctr">
            <a:noFill/>
            <a:miter lim="800000"/>
            <a:headEnd/>
            <a:tailEnd/>
          </a:ln>
        </p:spPr>
        <p:txBody>
          <a:bodyPr anchor="ctr">
            <a:spAutoFit/>
          </a:bodyPr>
          <a:lstStyle/>
          <a:p>
            <a:pPr algn="ctr"/>
            <a:r>
              <a:rPr lang="en-US"/>
              <a:t>Average surfon evaporation rate as function of temperature</a:t>
            </a:r>
            <a:endParaRPr lang="ru-RU"/>
          </a:p>
        </p:txBody>
      </p:sp>
      <p:sp>
        <p:nvSpPr>
          <p:cNvPr id="19464" name="Rectangle 11"/>
          <p:cNvSpPr>
            <a:spLocks noChangeArrowheads="1"/>
          </p:cNvSpPr>
          <p:nvPr/>
        </p:nvSpPr>
        <p:spPr bwMode="auto">
          <a:xfrm>
            <a:off x="4495800" y="3429000"/>
            <a:ext cx="4648200" cy="76200"/>
          </a:xfrm>
          <a:prstGeom prst="rect">
            <a:avLst/>
          </a:prstGeom>
          <a:solidFill>
            <a:schemeClr val="bg1"/>
          </a:solidFill>
          <a:ln w="25400" algn="ctr">
            <a:noFill/>
            <a:miter lim="800000"/>
            <a:headEnd/>
            <a:tailEnd/>
          </a:ln>
        </p:spPr>
        <p:txBody>
          <a:bodyPr wrap="none" anchor="ctr">
            <a:spAutoFit/>
          </a:bodyPr>
          <a:lstStyle/>
          <a:p>
            <a:endParaRPr lang="ru-RU"/>
          </a:p>
        </p:txBody>
      </p:sp>
      <p:sp>
        <p:nvSpPr>
          <p:cNvPr id="19465" name="Rectangle 13"/>
          <p:cNvSpPr>
            <a:spLocks noChangeArrowheads="1"/>
          </p:cNvSpPr>
          <p:nvPr/>
        </p:nvSpPr>
        <p:spPr bwMode="auto">
          <a:xfrm>
            <a:off x="0" y="3352800"/>
            <a:ext cx="9144000" cy="76200"/>
          </a:xfrm>
          <a:prstGeom prst="rect">
            <a:avLst/>
          </a:prstGeom>
          <a:gradFill rotWithShape="1">
            <a:gsLst>
              <a:gs pos="0">
                <a:srgbClr val="CCFFF5"/>
              </a:gs>
              <a:gs pos="100000">
                <a:srgbClr val="7AFEE5"/>
              </a:gs>
            </a:gsLst>
            <a:lin ang="5400000" scaled="1"/>
          </a:gradFill>
          <a:ln w="25400" algn="ctr">
            <a:noFill/>
            <a:miter lim="800000"/>
            <a:headEnd/>
            <a:tailEnd/>
          </a:ln>
        </p:spPr>
        <p:txBody>
          <a:bodyPr wrap="none" anchor="ctr">
            <a:spAutoFit/>
          </a:bodyPr>
          <a:lstStyle/>
          <a:p>
            <a:endParaRPr lang="ru-RU"/>
          </a:p>
        </p:txBody>
      </p:sp>
      <p:sp>
        <p:nvSpPr>
          <p:cNvPr id="19466" name="Rectangle 12"/>
          <p:cNvSpPr>
            <a:spLocks noChangeArrowheads="1"/>
          </p:cNvSpPr>
          <p:nvPr/>
        </p:nvSpPr>
        <p:spPr bwMode="auto">
          <a:xfrm>
            <a:off x="4419600" y="3429000"/>
            <a:ext cx="76200" cy="3429000"/>
          </a:xfrm>
          <a:prstGeom prst="rect">
            <a:avLst/>
          </a:prstGeom>
          <a:solidFill>
            <a:srgbClr val="7AFEE5"/>
          </a:solidFill>
          <a:ln w="25400" algn="ctr">
            <a:noFill/>
            <a:miter lim="800000"/>
            <a:headEnd/>
            <a:tailEnd/>
          </a:ln>
        </p:spPr>
        <p:txBody>
          <a:bodyPr anchor="ctr">
            <a:spAutoFit/>
          </a:bodyPr>
          <a:lstStyle/>
          <a:p>
            <a:endParaRPr lang="ru-RU"/>
          </a:p>
        </p:txBody>
      </p:sp>
      <p:sp>
        <p:nvSpPr>
          <p:cNvPr id="19467" name="Прямоугольник 1"/>
          <p:cNvSpPr>
            <a:spLocks noChangeArrowheads="1"/>
          </p:cNvSpPr>
          <p:nvPr/>
        </p:nvSpPr>
        <p:spPr bwMode="auto">
          <a:xfrm>
            <a:off x="0" y="3429000"/>
            <a:ext cx="390525" cy="369888"/>
          </a:xfrm>
          <a:prstGeom prst="rect">
            <a:avLst/>
          </a:prstGeom>
          <a:noFill/>
          <a:ln w="9525">
            <a:noFill/>
            <a:miter lim="800000"/>
            <a:headEnd/>
            <a:tailEnd/>
          </a:ln>
        </p:spPr>
        <p:txBody>
          <a:bodyPr wrap="none">
            <a:spAutoFit/>
          </a:bodyPr>
          <a:lstStyle/>
          <a:p>
            <a:r>
              <a:rPr lang="ru-RU"/>
              <a:t>2)</a:t>
            </a:r>
          </a:p>
        </p:txBody>
      </p:sp>
      <p:sp>
        <p:nvSpPr>
          <p:cNvPr id="19469" name="Прямоугольник 2"/>
          <p:cNvSpPr>
            <a:spLocks noChangeArrowheads="1"/>
          </p:cNvSpPr>
          <p:nvPr/>
        </p:nvSpPr>
        <p:spPr bwMode="auto">
          <a:xfrm>
            <a:off x="152400" y="1741488"/>
            <a:ext cx="4800600" cy="12303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dirty="0"/>
              <a:t>1) </a:t>
            </a:r>
            <a:r>
              <a:rPr lang="en-US" dirty="0"/>
              <a:t>to merge into the bulk the </a:t>
            </a:r>
            <a:r>
              <a:rPr lang="en-US" dirty="0" err="1"/>
              <a:t>surfon</a:t>
            </a:r>
            <a:r>
              <a:rPr lang="en-US" dirty="0"/>
              <a:t> must </a:t>
            </a:r>
          </a:p>
          <a:p>
            <a:pPr>
              <a:defRPr/>
            </a:pPr>
            <a:r>
              <a:rPr lang="ru-RU" dirty="0"/>
              <a:t>(</a:t>
            </a:r>
            <a:r>
              <a:rPr lang="en-US" dirty="0"/>
              <a:t>a</a:t>
            </a:r>
            <a:r>
              <a:rPr lang="ru-RU" dirty="0"/>
              <a:t>) </a:t>
            </a:r>
            <a:r>
              <a:rPr lang="en-US" dirty="0"/>
              <a:t>overcome the potential barrier;</a:t>
            </a:r>
            <a:endParaRPr lang="ru-RU" dirty="0"/>
          </a:p>
          <a:p>
            <a:pPr>
              <a:defRPr/>
            </a:pPr>
            <a:r>
              <a:rPr lang="ru-RU" dirty="0"/>
              <a:t>(</a:t>
            </a:r>
            <a:r>
              <a:rPr lang="en-US" dirty="0"/>
              <a:t>b</a:t>
            </a:r>
            <a:r>
              <a:rPr lang="ru-RU" dirty="0"/>
              <a:t>) </a:t>
            </a:r>
            <a:r>
              <a:rPr lang="en-US" dirty="0"/>
              <a:t>push away other atoms. </a:t>
            </a:r>
          </a:p>
          <a:p>
            <a:pPr>
              <a:defRPr/>
            </a:pPr>
            <a:r>
              <a:rPr lang="en-US" dirty="0"/>
              <a:t>Therefore, the </a:t>
            </a:r>
            <a:r>
              <a:rPr lang="en-US" dirty="0" err="1"/>
              <a:t>surfon</a:t>
            </a:r>
            <a:r>
              <a:rPr lang="en-US" dirty="0"/>
              <a:t> level width</a:t>
            </a:r>
            <a:r>
              <a:rPr lang="ru-RU" dirty="0"/>
              <a:t> </a:t>
            </a:r>
            <a:r>
              <a:rPr lang="ru-RU" sz="2000" u="sng" dirty="0">
                <a:sym typeface="Symbol"/>
              </a:rPr>
              <a:t></a:t>
            </a:r>
            <a:r>
              <a:rPr lang="en-US" sz="2000" u="sng" dirty="0"/>
              <a:t>&lt;&lt; E</a:t>
            </a:r>
            <a:r>
              <a:rPr lang="ru-RU" dirty="0"/>
              <a:t>.</a:t>
            </a:r>
          </a:p>
        </p:txBody>
      </p:sp>
      <p:sp>
        <p:nvSpPr>
          <p:cNvPr id="2" name="Line 3"/>
          <p:cNvSpPr>
            <a:spLocks noChangeShapeType="1"/>
          </p:cNvSpPr>
          <p:nvPr/>
        </p:nvSpPr>
        <p:spPr bwMode="auto">
          <a:xfrm>
            <a:off x="5724525" y="2239963"/>
            <a:ext cx="2835275" cy="0"/>
          </a:xfrm>
          <a:prstGeom prst="line">
            <a:avLst/>
          </a:prstGeom>
          <a:noFill/>
          <a:ln w="15875">
            <a:solidFill>
              <a:srgbClr val="993300"/>
            </a:solidFill>
            <a:round/>
            <a:headEnd/>
            <a:tailEnd type="triangle" w="med" len="med"/>
          </a:ln>
        </p:spPr>
        <p:txBody>
          <a:bodyPr/>
          <a:lstStyle/>
          <a:p>
            <a:endParaRPr lang="ru-RU"/>
          </a:p>
        </p:txBody>
      </p:sp>
      <p:sp>
        <p:nvSpPr>
          <p:cNvPr id="19470" name="Text Box 14"/>
          <p:cNvSpPr txBox="1">
            <a:spLocks noChangeArrowheads="1"/>
          </p:cNvSpPr>
          <p:nvPr/>
        </p:nvSpPr>
        <p:spPr bwMode="auto">
          <a:xfrm>
            <a:off x="8358188" y="2133600"/>
            <a:ext cx="404812" cy="369888"/>
          </a:xfrm>
          <a:prstGeom prst="rect">
            <a:avLst/>
          </a:prstGeom>
          <a:noFill/>
          <a:ln w="9525">
            <a:noFill/>
            <a:miter lim="800000"/>
            <a:headEnd/>
            <a:tailEnd/>
          </a:ln>
        </p:spPr>
        <p:txBody>
          <a:bodyPr>
            <a:spAutoFit/>
          </a:bodyPr>
          <a:lstStyle/>
          <a:p>
            <a:r>
              <a:rPr lang="en-US" b="0"/>
              <a:t>z</a:t>
            </a:r>
            <a:endParaRPr lang="ru-RU" b="0"/>
          </a:p>
        </p:txBody>
      </p:sp>
      <p:sp>
        <p:nvSpPr>
          <p:cNvPr id="19471" name="Text Box 15"/>
          <p:cNvSpPr txBox="1">
            <a:spLocks noChangeArrowheads="1"/>
          </p:cNvSpPr>
          <p:nvPr/>
        </p:nvSpPr>
        <p:spPr bwMode="auto">
          <a:xfrm>
            <a:off x="6459538" y="1901825"/>
            <a:ext cx="495300" cy="338138"/>
          </a:xfrm>
          <a:prstGeom prst="rect">
            <a:avLst/>
          </a:prstGeom>
          <a:noFill/>
          <a:ln w="9525">
            <a:noFill/>
            <a:miter lim="800000"/>
            <a:headEnd/>
            <a:tailEnd/>
          </a:ln>
        </p:spPr>
        <p:txBody>
          <a:bodyPr>
            <a:spAutoFit/>
          </a:bodyPr>
          <a:lstStyle/>
          <a:p>
            <a:r>
              <a:rPr lang="en-US" sz="1600"/>
              <a:t>He</a:t>
            </a:r>
            <a:endParaRPr lang="ru-RU" sz="1600"/>
          </a:p>
        </p:txBody>
      </p:sp>
      <p:sp>
        <p:nvSpPr>
          <p:cNvPr id="19472" name="Text Box 16"/>
          <p:cNvSpPr txBox="1">
            <a:spLocks noChangeArrowheads="1"/>
          </p:cNvSpPr>
          <p:nvPr/>
        </p:nvSpPr>
        <p:spPr bwMode="auto">
          <a:xfrm>
            <a:off x="7264400" y="1795463"/>
            <a:ext cx="1093788" cy="338137"/>
          </a:xfrm>
          <a:prstGeom prst="rect">
            <a:avLst/>
          </a:prstGeom>
          <a:noFill/>
          <a:ln w="9525">
            <a:noFill/>
            <a:miter lim="800000"/>
            <a:headEnd/>
            <a:tailEnd/>
          </a:ln>
        </p:spPr>
        <p:txBody>
          <a:bodyPr>
            <a:spAutoFit/>
          </a:bodyPr>
          <a:lstStyle/>
          <a:p>
            <a:r>
              <a:rPr lang="en-US" sz="1600"/>
              <a:t>Vacuum</a:t>
            </a:r>
            <a:endParaRPr lang="ru-RU" sz="1600"/>
          </a:p>
        </p:txBody>
      </p:sp>
      <p:sp>
        <p:nvSpPr>
          <p:cNvPr id="19473" name="Text Box 13"/>
          <p:cNvSpPr txBox="1">
            <a:spLocks noChangeArrowheads="1"/>
          </p:cNvSpPr>
          <p:nvPr/>
        </p:nvSpPr>
        <p:spPr bwMode="auto">
          <a:xfrm>
            <a:off x="6807200" y="1600200"/>
            <a:ext cx="742950" cy="457200"/>
          </a:xfrm>
          <a:prstGeom prst="rect">
            <a:avLst/>
          </a:prstGeom>
          <a:noFill/>
          <a:ln w="9525">
            <a:noFill/>
            <a:miter lim="800000"/>
            <a:headEnd/>
            <a:tailEnd/>
          </a:ln>
        </p:spPr>
        <p:txBody>
          <a:bodyPr wrap="none">
            <a:spAutoFit/>
          </a:bodyPr>
          <a:lstStyle/>
          <a:p>
            <a:r>
              <a:rPr lang="en-US" b="0"/>
              <a:t>V(z)</a:t>
            </a:r>
            <a:endParaRPr lang="ru-RU" b="0"/>
          </a:p>
        </p:txBody>
      </p:sp>
      <p:sp>
        <p:nvSpPr>
          <p:cNvPr id="19474" name="Line 2"/>
          <p:cNvSpPr>
            <a:spLocks noChangeShapeType="1"/>
          </p:cNvSpPr>
          <p:nvPr/>
        </p:nvSpPr>
        <p:spPr bwMode="auto">
          <a:xfrm flipH="1" flipV="1">
            <a:off x="7035800" y="1828800"/>
            <a:ext cx="0" cy="1371600"/>
          </a:xfrm>
          <a:prstGeom prst="line">
            <a:avLst/>
          </a:prstGeom>
          <a:noFill/>
          <a:ln w="19050">
            <a:solidFill>
              <a:srgbClr val="993300"/>
            </a:solidFill>
            <a:round/>
            <a:headEnd/>
            <a:tailEnd type="triangle" w="med" len="med"/>
          </a:ln>
        </p:spPr>
        <p:txBody>
          <a:bodyPr/>
          <a:lstStyle/>
          <a:p>
            <a:endParaRPr lang="ru-RU"/>
          </a:p>
        </p:txBody>
      </p:sp>
      <p:sp>
        <p:nvSpPr>
          <p:cNvPr id="23" name="Freeform 10"/>
          <p:cNvSpPr>
            <a:spLocks/>
          </p:cNvSpPr>
          <p:nvPr/>
        </p:nvSpPr>
        <p:spPr bwMode="auto">
          <a:xfrm>
            <a:off x="5757863" y="2252663"/>
            <a:ext cx="2636837" cy="835025"/>
          </a:xfrm>
          <a:custGeom>
            <a:avLst/>
            <a:gdLst>
              <a:gd name="T0" fmla="*/ 2700 w 2700"/>
              <a:gd name="T1" fmla="*/ 0 h 720"/>
              <a:gd name="T2" fmla="*/ 2340 w 2700"/>
              <a:gd name="T3" fmla="*/ 360 h 720"/>
              <a:gd name="T4" fmla="*/ 1800 w 2700"/>
              <a:gd name="T5" fmla="*/ 540 h 720"/>
              <a:gd name="T6" fmla="*/ 0 w 2700"/>
              <a:gd name="T7" fmla="*/ 720 h 720"/>
              <a:gd name="connsiteX0" fmla="*/ 10000 w 10000"/>
              <a:gd name="connsiteY0" fmla="*/ 0 h 10000"/>
              <a:gd name="connsiteX1" fmla="*/ 9695 w 10000"/>
              <a:gd name="connsiteY1" fmla="*/ 1166 h 10000"/>
              <a:gd name="connsiteX2" fmla="*/ 8667 w 10000"/>
              <a:gd name="connsiteY2" fmla="*/ 5000 h 10000"/>
              <a:gd name="connsiteX3" fmla="*/ 6667 w 10000"/>
              <a:gd name="connsiteY3" fmla="*/ 7500 h 10000"/>
              <a:gd name="connsiteX4" fmla="*/ 0 w 10000"/>
              <a:gd name="connsiteY4" fmla="*/ 10000 h 10000"/>
              <a:gd name="connsiteX0" fmla="*/ 11879 w 11879"/>
              <a:gd name="connsiteY0" fmla="*/ 5575 h 8908"/>
              <a:gd name="connsiteX1" fmla="*/ 9695 w 11879"/>
              <a:gd name="connsiteY1" fmla="*/ 74 h 8908"/>
              <a:gd name="connsiteX2" fmla="*/ 8667 w 11879"/>
              <a:gd name="connsiteY2" fmla="*/ 3908 h 8908"/>
              <a:gd name="connsiteX3" fmla="*/ 6667 w 11879"/>
              <a:gd name="connsiteY3" fmla="*/ 6408 h 8908"/>
              <a:gd name="connsiteX4" fmla="*/ 0 w 11879"/>
              <a:gd name="connsiteY4" fmla="*/ 8908 h 8908"/>
              <a:gd name="connsiteX0" fmla="*/ 10000 w 10000"/>
              <a:gd name="connsiteY0" fmla="*/ 8165 h 11907"/>
              <a:gd name="connsiteX1" fmla="*/ 8161 w 10000"/>
              <a:gd name="connsiteY1" fmla="*/ 66 h 11907"/>
              <a:gd name="connsiteX2" fmla="*/ 7296 w 10000"/>
              <a:gd name="connsiteY2" fmla="*/ 6294 h 11907"/>
              <a:gd name="connsiteX3" fmla="*/ 5612 w 10000"/>
              <a:gd name="connsiteY3" fmla="*/ 9101 h 11907"/>
              <a:gd name="connsiteX4" fmla="*/ 0 w 10000"/>
              <a:gd name="connsiteY4" fmla="*/ 11907 h 11907"/>
              <a:gd name="connsiteX0" fmla="*/ 10000 w 10000"/>
              <a:gd name="connsiteY0" fmla="*/ 8109 h 11851"/>
              <a:gd name="connsiteX1" fmla="*/ 9402 w 10000"/>
              <a:gd name="connsiteY1" fmla="*/ 4928 h 11851"/>
              <a:gd name="connsiteX2" fmla="*/ 8161 w 10000"/>
              <a:gd name="connsiteY2" fmla="*/ 10 h 11851"/>
              <a:gd name="connsiteX3" fmla="*/ 7296 w 10000"/>
              <a:gd name="connsiteY3" fmla="*/ 6238 h 11851"/>
              <a:gd name="connsiteX4" fmla="*/ 5612 w 10000"/>
              <a:gd name="connsiteY4" fmla="*/ 9045 h 11851"/>
              <a:gd name="connsiteX5" fmla="*/ 0 w 10000"/>
              <a:gd name="connsiteY5" fmla="*/ 11851 h 11851"/>
              <a:gd name="connsiteX0" fmla="*/ 12993 w 12993"/>
              <a:gd name="connsiteY0" fmla="*/ 29 h 11896"/>
              <a:gd name="connsiteX1" fmla="*/ 9402 w 12993"/>
              <a:gd name="connsiteY1" fmla="*/ 4973 h 11896"/>
              <a:gd name="connsiteX2" fmla="*/ 8161 w 12993"/>
              <a:gd name="connsiteY2" fmla="*/ 55 h 11896"/>
              <a:gd name="connsiteX3" fmla="*/ 7296 w 12993"/>
              <a:gd name="connsiteY3" fmla="*/ 6283 h 11896"/>
              <a:gd name="connsiteX4" fmla="*/ 5612 w 12993"/>
              <a:gd name="connsiteY4" fmla="*/ 9090 h 11896"/>
              <a:gd name="connsiteX5" fmla="*/ 0 w 12993"/>
              <a:gd name="connsiteY5" fmla="*/ 11896 h 11896"/>
              <a:gd name="connsiteX0" fmla="*/ 12993 w 12993"/>
              <a:gd name="connsiteY0" fmla="*/ 0 h 11867"/>
              <a:gd name="connsiteX1" fmla="*/ 10984 w 12993"/>
              <a:gd name="connsiteY1" fmla="*/ 3447 h 11867"/>
              <a:gd name="connsiteX2" fmla="*/ 9402 w 12993"/>
              <a:gd name="connsiteY2" fmla="*/ 4944 h 11867"/>
              <a:gd name="connsiteX3" fmla="*/ 8161 w 12993"/>
              <a:gd name="connsiteY3" fmla="*/ 26 h 11867"/>
              <a:gd name="connsiteX4" fmla="*/ 7296 w 12993"/>
              <a:gd name="connsiteY4" fmla="*/ 6254 h 11867"/>
              <a:gd name="connsiteX5" fmla="*/ 5612 w 12993"/>
              <a:gd name="connsiteY5" fmla="*/ 9061 h 11867"/>
              <a:gd name="connsiteX6" fmla="*/ 0 w 12993"/>
              <a:gd name="connsiteY6" fmla="*/ 11867 h 11867"/>
              <a:gd name="connsiteX0" fmla="*/ 12993 w 12993"/>
              <a:gd name="connsiteY0" fmla="*/ 0 h 11867"/>
              <a:gd name="connsiteX1" fmla="*/ 10984 w 12993"/>
              <a:gd name="connsiteY1" fmla="*/ 1309 h 11867"/>
              <a:gd name="connsiteX2" fmla="*/ 9402 w 12993"/>
              <a:gd name="connsiteY2" fmla="*/ 4944 h 11867"/>
              <a:gd name="connsiteX3" fmla="*/ 8161 w 12993"/>
              <a:gd name="connsiteY3" fmla="*/ 26 h 11867"/>
              <a:gd name="connsiteX4" fmla="*/ 7296 w 12993"/>
              <a:gd name="connsiteY4" fmla="*/ 6254 h 11867"/>
              <a:gd name="connsiteX5" fmla="*/ 5612 w 12993"/>
              <a:gd name="connsiteY5" fmla="*/ 9061 h 11867"/>
              <a:gd name="connsiteX6" fmla="*/ 0 w 12993"/>
              <a:gd name="connsiteY6" fmla="*/ 11867 h 11867"/>
              <a:gd name="connsiteX0" fmla="*/ 14874 w 14874"/>
              <a:gd name="connsiteY0" fmla="*/ 0 h 19565"/>
              <a:gd name="connsiteX1" fmla="*/ 10984 w 14874"/>
              <a:gd name="connsiteY1" fmla="*/ 9007 h 19565"/>
              <a:gd name="connsiteX2" fmla="*/ 9402 w 14874"/>
              <a:gd name="connsiteY2" fmla="*/ 12642 h 19565"/>
              <a:gd name="connsiteX3" fmla="*/ 8161 w 14874"/>
              <a:gd name="connsiteY3" fmla="*/ 7724 h 19565"/>
              <a:gd name="connsiteX4" fmla="*/ 7296 w 14874"/>
              <a:gd name="connsiteY4" fmla="*/ 13952 h 19565"/>
              <a:gd name="connsiteX5" fmla="*/ 5612 w 14874"/>
              <a:gd name="connsiteY5" fmla="*/ 16759 h 19565"/>
              <a:gd name="connsiteX6" fmla="*/ 0 w 14874"/>
              <a:gd name="connsiteY6" fmla="*/ 19565 h 19565"/>
              <a:gd name="connsiteX0" fmla="*/ 14874 w 14874"/>
              <a:gd name="connsiteY0" fmla="*/ 0 h 19565"/>
              <a:gd name="connsiteX1" fmla="*/ 11925 w 14874"/>
              <a:gd name="connsiteY1" fmla="*/ 2165 h 19565"/>
              <a:gd name="connsiteX2" fmla="*/ 9402 w 14874"/>
              <a:gd name="connsiteY2" fmla="*/ 12642 h 19565"/>
              <a:gd name="connsiteX3" fmla="*/ 8161 w 14874"/>
              <a:gd name="connsiteY3" fmla="*/ 7724 h 19565"/>
              <a:gd name="connsiteX4" fmla="*/ 7296 w 14874"/>
              <a:gd name="connsiteY4" fmla="*/ 13952 h 19565"/>
              <a:gd name="connsiteX5" fmla="*/ 5612 w 14874"/>
              <a:gd name="connsiteY5" fmla="*/ 16759 h 19565"/>
              <a:gd name="connsiteX6" fmla="*/ 0 w 14874"/>
              <a:gd name="connsiteY6" fmla="*/ 19565 h 19565"/>
              <a:gd name="connsiteX0" fmla="*/ 14874 w 14874"/>
              <a:gd name="connsiteY0" fmla="*/ 0 h 19565"/>
              <a:gd name="connsiteX1" fmla="*/ 11925 w 14874"/>
              <a:gd name="connsiteY1" fmla="*/ 2165 h 19565"/>
              <a:gd name="connsiteX2" fmla="*/ 10599 w 14874"/>
              <a:gd name="connsiteY2" fmla="*/ 7510 h 19565"/>
              <a:gd name="connsiteX3" fmla="*/ 9402 w 14874"/>
              <a:gd name="connsiteY3" fmla="*/ 12642 h 19565"/>
              <a:gd name="connsiteX4" fmla="*/ 8161 w 14874"/>
              <a:gd name="connsiteY4" fmla="*/ 7724 h 19565"/>
              <a:gd name="connsiteX5" fmla="*/ 7296 w 14874"/>
              <a:gd name="connsiteY5" fmla="*/ 13952 h 19565"/>
              <a:gd name="connsiteX6" fmla="*/ 5612 w 14874"/>
              <a:gd name="connsiteY6" fmla="*/ 16759 h 19565"/>
              <a:gd name="connsiteX7" fmla="*/ 0 w 14874"/>
              <a:gd name="connsiteY7" fmla="*/ 19565 h 19565"/>
              <a:gd name="connsiteX0" fmla="*/ 14874 w 14874"/>
              <a:gd name="connsiteY0" fmla="*/ 0 h 19565"/>
              <a:gd name="connsiteX1" fmla="*/ 11925 w 14874"/>
              <a:gd name="connsiteY1" fmla="*/ 2165 h 19565"/>
              <a:gd name="connsiteX2" fmla="*/ 10428 w 14874"/>
              <a:gd name="connsiteY2" fmla="*/ 6869 h 19565"/>
              <a:gd name="connsiteX3" fmla="*/ 9402 w 14874"/>
              <a:gd name="connsiteY3" fmla="*/ 12642 h 19565"/>
              <a:gd name="connsiteX4" fmla="*/ 8161 w 14874"/>
              <a:gd name="connsiteY4" fmla="*/ 7724 h 19565"/>
              <a:gd name="connsiteX5" fmla="*/ 7296 w 14874"/>
              <a:gd name="connsiteY5" fmla="*/ 13952 h 19565"/>
              <a:gd name="connsiteX6" fmla="*/ 5612 w 14874"/>
              <a:gd name="connsiteY6" fmla="*/ 16759 h 19565"/>
              <a:gd name="connsiteX7" fmla="*/ 0 w 14874"/>
              <a:gd name="connsiteY7" fmla="*/ 19565 h 19565"/>
              <a:gd name="connsiteX0" fmla="*/ 15088 w 15088"/>
              <a:gd name="connsiteY0" fmla="*/ 0 h 18924"/>
              <a:gd name="connsiteX1" fmla="*/ 11925 w 15088"/>
              <a:gd name="connsiteY1" fmla="*/ 1524 h 18924"/>
              <a:gd name="connsiteX2" fmla="*/ 10428 w 15088"/>
              <a:gd name="connsiteY2" fmla="*/ 6228 h 18924"/>
              <a:gd name="connsiteX3" fmla="*/ 9402 w 15088"/>
              <a:gd name="connsiteY3" fmla="*/ 12001 h 18924"/>
              <a:gd name="connsiteX4" fmla="*/ 8161 w 15088"/>
              <a:gd name="connsiteY4" fmla="*/ 7083 h 18924"/>
              <a:gd name="connsiteX5" fmla="*/ 7296 w 15088"/>
              <a:gd name="connsiteY5" fmla="*/ 13311 h 18924"/>
              <a:gd name="connsiteX6" fmla="*/ 5612 w 15088"/>
              <a:gd name="connsiteY6" fmla="*/ 16118 h 18924"/>
              <a:gd name="connsiteX7" fmla="*/ 0 w 15088"/>
              <a:gd name="connsiteY7" fmla="*/ 18924 h 18924"/>
              <a:gd name="connsiteX0" fmla="*/ 15088 w 15088"/>
              <a:gd name="connsiteY0" fmla="*/ 0 h 18496"/>
              <a:gd name="connsiteX1" fmla="*/ 11925 w 15088"/>
              <a:gd name="connsiteY1" fmla="*/ 1096 h 18496"/>
              <a:gd name="connsiteX2" fmla="*/ 10428 w 15088"/>
              <a:gd name="connsiteY2" fmla="*/ 5800 h 18496"/>
              <a:gd name="connsiteX3" fmla="*/ 9402 w 15088"/>
              <a:gd name="connsiteY3" fmla="*/ 11573 h 18496"/>
              <a:gd name="connsiteX4" fmla="*/ 8161 w 15088"/>
              <a:gd name="connsiteY4" fmla="*/ 6655 h 18496"/>
              <a:gd name="connsiteX5" fmla="*/ 7296 w 15088"/>
              <a:gd name="connsiteY5" fmla="*/ 12883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428 w 15088"/>
              <a:gd name="connsiteY2" fmla="*/ 5800 h 18496"/>
              <a:gd name="connsiteX3" fmla="*/ 9402 w 15088"/>
              <a:gd name="connsiteY3" fmla="*/ 11573 h 18496"/>
              <a:gd name="connsiteX4" fmla="*/ 8161 w 15088"/>
              <a:gd name="connsiteY4" fmla="*/ 6655 h 18496"/>
              <a:gd name="connsiteX5" fmla="*/ 7296 w 15088"/>
              <a:gd name="connsiteY5" fmla="*/ 12883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342 w 15088"/>
              <a:gd name="connsiteY2" fmla="*/ 6441 h 18496"/>
              <a:gd name="connsiteX3" fmla="*/ 9402 w 15088"/>
              <a:gd name="connsiteY3" fmla="*/ 11573 h 18496"/>
              <a:gd name="connsiteX4" fmla="*/ 8161 w 15088"/>
              <a:gd name="connsiteY4" fmla="*/ 6655 h 18496"/>
              <a:gd name="connsiteX5" fmla="*/ 7296 w 15088"/>
              <a:gd name="connsiteY5" fmla="*/ 12883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161 w 15088"/>
              <a:gd name="connsiteY4" fmla="*/ 6655 h 18496"/>
              <a:gd name="connsiteX5" fmla="*/ 7296 w 15088"/>
              <a:gd name="connsiteY5" fmla="*/ 12883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161 w 15088"/>
              <a:gd name="connsiteY4" fmla="*/ 6655 h 18496"/>
              <a:gd name="connsiteX5" fmla="*/ 7296 w 15088"/>
              <a:gd name="connsiteY5" fmla="*/ 12883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161 w 15088"/>
              <a:gd name="connsiteY4" fmla="*/ 2806 h 18496"/>
              <a:gd name="connsiteX5" fmla="*/ 7296 w 15088"/>
              <a:gd name="connsiteY5" fmla="*/ 12883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161 w 15088"/>
              <a:gd name="connsiteY4" fmla="*/ 2806 h 18496"/>
              <a:gd name="connsiteX5" fmla="*/ 7253 w 15088"/>
              <a:gd name="connsiteY5" fmla="*/ 11386 h 18496"/>
              <a:gd name="connsiteX6" fmla="*/ 5612 w 15088"/>
              <a:gd name="connsiteY6" fmla="*/ 15690 h 18496"/>
              <a:gd name="connsiteX7" fmla="*/ 0 w 15088"/>
              <a:gd name="connsiteY7"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889 w 15088"/>
              <a:gd name="connsiteY4" fmla="*/ 7510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846 w 15088"/>
              <a:gd name="connsiteY4" fmla="*/ 4730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1925 w 15088"/>
              <a:gd name="connsiteY1" fmla="*/ 455 h 18496"/>
              <a:gd name="connsiteX2" fmla="*/ 10770 w 15088"/>
              <a:gd name="connsiteY2" fmla="*/ 3875 h 18496"/>
              <a:gd name="connsiteX3" fmla="*/ 9402 w 15088"/>
              <a:gd name="connsiteY3" fmla="*/ 11573 h 18496"/>
              <a:gd name="connsiteX4" fmla="*/ 8846 w 15088"/>
              <a:gd name="connsiteY4" fmla="*/ 3661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1925 w 15088"/>
              <a:gd name="connsiteY1" fmla="*/ 455 h 18496"/>
              <a:gd name="connsiteX2" fmla="*/ 10770 w 15088"/>
              <a:gd name="connsiteY2" fmla="*/ 3875 h 18496"/>
              <a:gd name="connsiteX3" fmla="*/ 9659 w 15088"/>
              <a:gd name="connsiteY3" fmla="*/ 11787 h 18496"/>
              <a:gd name="connsiteX4" fmla="*/ 8846 w 15088"/>
              <a:gd name="connsiteY4" fmla="*/ 3661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1925 w 15088"/>
              <a:gd name="connsiteY1" fmla="*/ 455 h 18496"/>
              <a:gd name="connsiteX2" fmla="*/ 11112 w 15088"/>
              <a:gd name="connsiteY2" fmla="*/ 4516 h 18496"/>
              <a:gd name="connsiteX3" fmla="*/ 9659 w 15088"/>
              <a:gd name="connsiteY3" fmla="*/ 11787 h 18496"/>
              <a:gd name="connsiteX4" fmla="*/ 8846 w 15088"/>
              <a:gd name="connsiteY4" fmla="*/ 3661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2609 w 15088"/>
              <a:gd name="connsiteY1" fmla="*/ 1096 h 18496"/>
              <a:gd name="connsiteX2" fmla="*/ 11112 w 15088"/>
              <a:gd name="connsiteY2" fmla="*/ 4516 h 18496"/>
              <a:gd name="connsiteX3" fmla="*/ 9659 w 15088"/>
              <a:gd name="connsiteY3" fmla="*/ 11787 h 18496"/>
              <a:gd name="connsiteX4" fmla="*/ 8846 w 15088"/>
              <a:gd name="connsiteY4" fmla="*/ 3661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1112 w 15088"/>
              <a:gd name="connsiteY1" fmla="*/ 4516 h 18496"/>
              <a:gd name="connsiteX2" fmla="*/ 9659 w 15088"/>
              <a:gd name="connsiteY2" fmla="*/ 11787 h 18496"/>
              <a:gd name="connsiteX3" fmla="*/ 8846 w 15088"/>
              <a:gd name="connsiteY3" fmla="*/ 3661 h 18496"/>
              <a:gd name="connsiteX4" fmla="*/ 8161 w 15088"/>
              <a:gd name="connsiteY4" fmla="*/ 2806 h 18496"/>
              <a:gd name="connsiteX5" fmla="*/ 7253 w 15088"/>
              <a:gd name="connsiteY5" fmla="*/ 11386 h 18496"/>
              <a:gd name="connsiteX6" fmla="*/ 5612 w 15088"/>
              <a:gd name="connsiteY6" fmla="*/ 15690 h 18496"/>
              <a:gd name="connsiteX7" fmla="*/ 0 w 15088"/>
              <a:gd name="connsiteY7" fmla="*/ 18496 h 18496"/>
              <a:gd name="connsiteX0" fmla="*/ 15088 w 15088"/>
              <a:gd name="connsiteY0" fmla="*/ 0 h 18496"/>
              <a:gd name="connsiteX1" fmla="*/ 12780 w 15088"/>
              <a:gd name="connsiteY1" fmla="*/ 2165 h 18496"/>
              <a:gd name="connsiteX2" fmla="*/ 11112 w 15088"/>
              <a:gd name="connsiteY2" fmla="*/ 4516 h 18496"/>
              <a:gd name="connsiteX3" fmla="*/ 9659 w 15088"/>
              <a:gd name="connsiteY3" fmla="*/ 11787 h 18496"/>
              <a:gd name="connsiteX4" fmla="*/ 8846 w 15088"/>
              <a:gd name="connsiteY4" fmla="*/ 3661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5088 w 15088"/>
              <a:gd name="connsiteY0" fmla="*/ 0 h 18496"/>
              <a:gd name="connsiteX1" fmla="*/ 12652 w 15088"/>
              <a:gd name="connsiteY1" fmla="*/ 1310 h 18496"/>
              <a:gd name="connsiteX2" fmla="*/ 11112 w 15088"/>
              <a:gd name="connsiteY2" fmla="*/ 4516 h 18496"/>
              <a:gd name="connsiteX3" fmla="*/ 9659 w 15088"/>
              <a:gd name="connsiteY3" fmla="*/ 11787 h 18496"/>
              <a:gd name="connsiteX4" fmla="*/ 8846 w 15088"/>
              <a:gd name="connsiteY4" fmla="*/ 3661 h 18496"/>
              <a:gd name="connsiteX5" fmla="*/ 8161 w 15088"/>
              <a:gd name="connsiteY5" fmla="*/ 2806 h 18496"/>
              <a:gd name="connsiteX6" fmla="*/ 7253 w 15088"/>
              <a:gd name="connsiteY6" fmla="*/ 11386 h 18496"/>
              <a:gd name="connsiteX7" fmla="*/ 5612 w 15088"/>
              <a:gd name="connsiteY7" fmla="*/ 15690 h 18496"/>
              <a:gd name="connsiteX8" fmla="*/ 0 w 15088"/>
              <a:gd name="connsiteY8" fmla="*/ 18496 h 18496"/>
              <a:gd name="connsiteX0" fmla="*/ 13420 w 13420"/>
              <a:gd name="connsiteY0" fmla="*/ 0 h 17641"/>
              <a:gd name="connsiteX1" fmla="*/ 10984 w 13420"/>
              <a:gd name="connsiteY1" fmla="*/ 1310 h 17641"/>
              <a:gd name="connsiteX2" fmla="*/ 9444 w 13420"/>
              <a:gd name="connsiteY2" fmla="*/ 4516 h 17641"/>
              <a:gd name="connsiteX3" fmla="*/ 7991 w 13420"/>
              <a:gd name="connsiteY3" fmla="*/ 11787 h 17641"/>
              <a:gd name="connsiteX4" fmla="*/ 7178 w 13420"/>
              <a:gd name="connsiteY4" fmla="*/ 3661 h 17641"/>
              <a:gd name="connsiteX5" fmla="*/ 6493 w 13420"/>
              <a:gd name="connsiteY5" fmla="*/ 2806 h 17641"/>
              <a:gd name="connsiteX6" fmla="*/ 5585 w 13420"/>
              <a:gd name="connsiteY6" fmla="*/ 11386 h 17641"/>
              <a:gd name="connsiteX7" fmla="*/ 3944 w 13420"/>
              <a:gd name="connsiteY7" fmla="*/ 15690 h 17641"/>
              <a:gd name="connsiteX8" fmla="*/ 0 w 13420"/>
              <a:gd name="connsiteY8" fmla="*/ 17641 h 17641"/>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521 w 12950"/>
              <a:gd name="connsiteY3" fmla="*/ 11787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6708 w 12950"/>
              <a:gd name="connsiteY3" fmla="*/ 3661 h 16786"/>
              <a:gd name="connsiteX4" fmla="*/ 6023 w 12950"/>
              <a:gd name="connsiteY4" fmla="*/ 2806 h 16786"/>
              <a:gd name="connsiteX5" fmla="*/ 5115 w 12950"/>
              <a:gd name="connsiteY5" fmla="*/ 11386 h 16786"/>
              <a:gd name="connsiteX6" fmla="*/ 3474 w 12950"/>
              <a:gd name="connsiteY6" fmla="*/ 15690 h 16786"/>
              <a:gd name="connsiteX7" fmla="*/ 0 w 12950"/>
              <a:gd name="connsiteY7"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4145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4145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8069"/>
              <a:gd name="connsiteX1" fmla="*/ 10514 w 12950"/>
              <a:gd name="connsiteY1" fmla="*/ 1310 h 18069"/>
              <a:gd name="connsiteX2" fmla="*/ 8974 w 12950"/>
              <a:gd name="connsiteY2" fmla="*/ 4516 h 18069"/>
              <a:gd name="connsiteX3" fmla="*/ 7648 w 12950"/>
              <a:gd name="connsiteY3" fmla="*/ 9766 h 18069"/>
              <a:gd name="connsiteX4" fmla="*/ 6708 w 12950"/>
              <a:gd name="connsiteY4" fmla="*/ 3661 h 18069"/>
              <a:gd name="connsiteX5" fmla="*/ 6023 w 12950"/>
              <a:gd name="connsiteY5" fmla="*/ 2806 h 18069"/>
              <a:gd name="connsiteX6" fmla="*/ 5115 w 12950"/>
              <a:gd name="connsiteY6" fmla="*/ 11386 h 18069"/>
              <a:gd name="connsiteX7" fmla="*/ 3474 w 12950"/>
              <a:gd name="connsiteY7" fmla="*/ 15690 h 18069"/>
              <a:gd name="connsiteX8" fmla="*/ 0 w 12950"/>
              <a:gd name="connsiteY8" fmla="*/ 16786 h 18069"/>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6018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636 w 12950"/>
              <a:gd name="connsiteY5" fmla="*/ 3828 h 16786"/>
              <a:gd name="connsiteX6" fmla="*/ 6023 w 12950"/>
              <a:gd name="connsiteY6" fmla="*/ 2806 h 16786"/>
              <a:gd name="connsiteX7" fmla="*/ 5115 w 12950"/>
              <a:gd name="connsiteY7" fmla="*/ 11386 h 16786"/>
              <a:gd name="connsiteX8" fmla="*/ 3474 w 12950"/>
              <a:gd name="connsiteY8" fmla="*/ 15690 h 16786"/>
              <a:gd name="connsiteX9" fmla="*/ 0 w 12950"/>
              <a:gd name="connsiteY9"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636 w 12950"/>
              <a:gd name="connsiteY5" fmla="*/ 3828 h 16786"/>
              <a:gd name="connsiteX6" fmla="*/ 6510 w 12950"/>
              <a:gd name="connsiteY6" fmla="*/ 3828 h 16786"/>
              <a:gd name="connsiteX7" fmla="*/ 6023 w 12950"/>
              <a:gd name="connsiteY7" fmla="*/ 2806 h 16786"/>
              <a:gd name="connsiteX8" fmla="*/ 5115 w 12950"/>
              <a:gd name="connsiteY8" fmla="*/ 11386 h 16786"/>
              <a:gd name="connsiteX9" fmla="*/ 3474 w 12950"/>
              <a:gd name="connsiteY9" fmla="*/ 15690 h 16786"/>
              <a:gd name="connsiteX10" fmla="*/ 0 w 12950"/>
              <a:gd name="connsiteY10"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636 w 12950"/>
              <a:gd name="connsiteY5" fmla="*/ 3828 h 16786"/>
              <a:gd name="connsiteX6" fmla="*/ 6023 w 12950"/>
              <a:gd name="connsiteY6" fmla="*/ 2806 h 16786"/>
              <a:gd name="connsiteX7" fmla="*/ 5115 w 12950"/>
              <a:gd name="connsiteY7" fmla="*/ 11386 h 16786"/>
              <a:gd name="connsiteX8" fmla="*/ 3474 w 12950"/>
              <a:gd name="connsiteY8" fmla="*/ 15690 h 16786"/>
              <a:gd name="connsiteX9" fmla="*/ 0 w 12950"/>
              <a:gd name="connsiteY9"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636 w 12950"/>
              <a:gd name="connsiteY5" fmla="*/ 3828 h 16786"/>
              <a:gd name="connsiteX6" fmla="*/ 6573 w 12950"/>
              <a:gd name="connsiteY6" fmla="*/ 3828 h 16786"/>
              <a:gd name="connsiteX7" fmla="*/ 6023 w 12950"/>
              <a:gd name="connsiteY7" fmla="*/ 2806 h 16786"/>
              <a:gd name="connsiteX8" fmla="*/ 5115 w 12950"/>
              <a:gd name="connsiteY8" fmla="*/ 11386 h 16786"/>
              <a:gd name="connsiteX9" fmla="*/ 3474 w 12950"/>
              <a:gd name="connsiteY9" fmla="*/ 15690 h 16786"/>
              <a:gd name="connsiteX10" fmla="*/ 0 w 12950"/>
              <a:gd name="connsiteY10"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636 w 12950"/>
              <a:gd name="connsiteY5" fmla="*/ 3828 h 16786"/>
              <a:gd name="connsiteX6" fmla="*/ 6023 w 12950"/>
              <a:gd name="connsiteY6" fmla="*/ 2806 h 16786"/>
              <a:gd name="connsiteX7" fmla="*/ 5115 w 12950"/>
              <a:gd name="connsiteY7" fmla="*/ 11386 h 16786"/>
              <a:gd name="connsiteX8" fmla="*/ 3474 w 12950"/>
              <a:gd name="connsiteY8" fmla="*/ 15690 h 16786"/>
              <a:gd name="connsiteX9" fmla="*/ 0 w 12950"/>
              <a:gd name="connsiteY9"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16786"/>
              <a:gd name="connsiteX1" fmla="*/ 10514 w 12950"/>
              <a:gd name="connsiteY1" fmla="*/ 1310 h 16786"/>
              <a:gd name="connsiteX2" fmla="*/ 8974 w 12950"/>
              <a:gd name="connsiteY2" fmla="*/ 4516 h 16786"/>
              <a:gd name="connsiteX3" fmla="*/ 7648 w 12950"/>
              <a:gd name="connsiteY3" fmla="*/ 9766 h 16786"/>
              <a:gd name="connsiteX4" fmla="*/ 6708 w 12950"/>
              <a:gd name="connsiteY4" fmla="*/ 3661 h 16786"/>
              <a:gd name="connsiteX5" fmla="*/ 6023 w 12950"/>
              <a:gd name="connsiteY5" fmla="*/ 2806 h 16786"/>
              <a:gd name="connsiteX6" fmla="*/ 5115 w 12950"/>
              <a:gd name="connsiteY6" fmla="*/ 11386 h 16786"/>
              <a:gd name="connsiteX7" fmla="*/ 3474 w 12950"/>
              <a:gd name="connsiteY7" fmla="*/ 15690 h 16786"/>
              <a:gd name="connsiteX8" fmla="*/ 0 w 12950"/>
              <a:gd name="connsiteY8" fmla="*/ 16786 h 16786"/>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5115 w 12950"/>
              <a:gd name="connsiteY6" fmla="*/ 11386 h 20534"/>
              <a:gd name="connsiteX7" fmla="*/ 3474 w 12950"/>
              <a:gd name="connsiteY7" fmla="*/ 15690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5115 w 12950"/>
              <a:gd name="connsiteY6" fmla="*/ 11386 h 20534"/>
              <a:gd name="connsiteX7" fmla="*/ 0 w 12950"/>
              <a:gd name="connsiteY7" fmla="*/ 20534 h 20534"/>
              <a:gd name="connsiteX0" fmla="*/ 12950 w 12950"/>
              <a:gd name="connsiteY0" fmla="*/ 0 h 20819"/>
              <a:gd name="connsiteX1" fmla="*/ 10514 w 12950"/>
              <a:gd name="connsiteY1" fmla="*/ 1310 h 20819"/>
              <a:gd name="connsiteX2" fmla="*/ 8974 w 12950"/>
              <a:gd name="connsiteY2" fmla="*/ 4516 h 20819"/>
              <a:gd name="connsiteX3" fmla="*/ 7648 w 12950"/>
              <a:gd name="connsiteY3" fmla="*/ 9766 h 20819"/>
              <a:gd name="connsiteX4" fmla="*/ 6708 w 12950"/>
              <a:gd name="connsiteY4" fmla="*/ 3661 h 20819"/>
              <a:gd name="connsiteX5" fmla="*/ 6023 w 12950"/>
              <a:gd name="connsiteY5" fmla="*/ 2806 h 20819"/>
              <a:gd name="connsiteX6" fmla="*/ 5115 w 12950"/>
              <a:gd name="connsiteY6" fmla="*/ 11386 h 20819"/>
              <a:gd name="connsiteX7" fmla="*/ 3094 w 12950"/>
              <a:gd name="connsiteY7" fmla="*/ 19294 h 20819"/>
              <a:gd name="connsiteX8" fmla="*/ 0 w 12950"/>
              <a:gd name="connsiteY8" fmla="*/ 20534 h 20819"/>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5115 w 12950"/>
              <a:gd name="connsiteY6" fmla="*/ 15134 h 20534"/>
              <a:gd name="connsiteX7" fmla="*/ 3094 w 12950"/>
              <a:gd name="connsiteY7" fmla="*/ 19294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4367 w 12950"/>
              <a:gd name="connsiteY6" fmla="*/ 15134 h 20534"/>
              <a:gd name="connsiteX7" fmla="*/ 3094 w 12950"/>
              <a:gd name="connsiteY7" fmla="*/ 19294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4367 w 12950"/>
              <a:gd name="connsiteY6" fmla="*/ 15134 h 20534"/>
              <a:gd name="connsiteX7" fmla="*/ 3094 w 12950"/>
              <a:gd name="connsiteY7" fmla="*/ 19294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4367 w 12950"/>
              <a:gd name="connsiteY6" fmla="*/ 15134 h 20534"/>
              <a:gd name="connsiteX7" fmla="*/ 3094 w 12950"/>
              <a:gd name="connsiteY7" fmla="*/ 19294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4367 w 12950"/>
              <a:gd name="connsiteY6" fmla="*/ 15134 h 20534"/>
              <a:gd name="connsiteX7" fmla="*/ 3094 w 12950"/>
              <a:gd name="connsiteY7" fmla="*/ 19294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4367 w 12950"/>
              <a:gd name="connsiteY6" fmla="*/ 15134 h 20534"/>
              <a:gd name="connsiteX7" fmla="*/ 3094 w 12950"/>
              <a:gd name="connsiteY7" fmla="*/ 19294 h 20534"/>
              <a:gd name="connsiteX8" fmla="*/ 0 w 12950"/>
              <a:gd name="connsiteY8" fmla="*/ 20534 h 20534"/>
              <a:gd name="connsiteX0" fmla="*/ 12950 w 12950"/>
              <a:gd name="connsiteY0" fmla="*/ 0 h 20534"/>
              <a:gd name="connsiteX1" fmla="*/ 10514 w 12950"/>
              <a:gd name="connsiteY1" fmla="*/ 1310 h 20534"/>
              <a:gd name="connsiteX2" fmla="*/ 8974 w 12950"/>
              <a:gd name="connsiteY2" fmla="*/ 4516 h 20534"/>
              <a:gd name="connsiteX3" fmla="*/ 7648 w 12950"/>
              <a:gd name="connsiteY3" fmla="*/ 9766 h 20534"/>
              <a:gd name="connsiteX4" fmla="*/ 6708 w 12950"/>
              <a:gd name="connsiteY4" fmla="*/ 3661 h 20534"/>
              <a:gd name="connsiteX5" fmla="*/ 6023 w 12950"/>
              <a:gd name="connsiteY5" fmla="*/ 2806 h 20534"/>
              <a:gd name="connsiteX6" fmla="*/ 5115 w 12950"/>
              <a:gd name="connsiteY6" fmla="*/ 15134 h 20534"/>
              <a:gd name="connsiteX7" fmla="*/ 3094 w 12950"/>
              <a:gd name="connsiteY7" fmla="*/ 19294 h 20534"/>
              <a:gd name="connsiteX8" fmla="*/ 0 w 12950"/>
              <a:gd name="connsiteY8" fmla="*/ 20534 h 2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0" h="20534">
                <a:moveTo>
                  <a:pt x="12950" y="0"/>
                </a:moveTo>
                <a:cubicBezTo>
                  <a:pt x="12565" y="361"/>
                  <a:pt x="11177" y="557"/>
                  <a:pt x="10514" y="1310"/>
                </a:cubicBezTo>
                <a:cubicBezTo>
                  <a:pt x="9851" y="2063"/>
                  <a:pt x="9542" y="2025"/>
                  <a:pt x="8974" y="4516"/>
                </a:cubicBezTo>
                <a:cubicBezTo>
                  <a:pt x="8633" y="6163"/>
                  <a:pt x="8474" y="8615"/>
                  <a:pt x="7648" y="9766"/>
                </a:cubicBezTo>
                <a:cubicBezTo>
                  <a:pt x="7012" y="8331"/>
                  <a:pt x="7269" y="7342"/>
                  <a:pt x="6708" y="3661"/>
                </a:cubicBezTo>
                <a:cubicBezTo>
                  <a:pt x="6801" y="3346"/>
                  <a:pt x="6289" y="1519"/>
                  <a:pt x="6023" y="2806"/>
                </a:cubicBezTo>
                <a:cubicBezTo>
                  <a:pt x="5758" y="4094"/>
                  <a:pt x="5840" y="11229"/>
                  <a:pt x="5115" y="15134"/>
                </a:cubicBezTo>
                <a:cubicBezTo>
                  <a:pt x="4084" y="18999"/>
                  <a:pt x="3947" y="18394"/>
                  <a:pt x="3094" y="19294"/>
                </a:cubicBezTo>
                <a:cubicBezTo>
                  <a:pt x="2241" y="20194"/>
                  <a:pt x="516" y="19703"/>
                  <a:pt x="0" y="20534"/>
                </a:cubicBezTo>
              </a:path>
            </a:pathLst>
          </a:custGeom>
          <a:noFill/>
          <a:ln w="31750">
            <a:solidFill>
              <a:schemeClr val="accent2">
                <a:lumMod val="50000"/>
              </a:schemeClr>
            </a:solidFill>
            <a:round/>
            <a:headEnd/>
            <a:tailEnd/>
          </a:ln>
          <a:extLst>
            <a:ext uri="{909E8E84-426E-40DD-AFC4-6F175D3DCCD1}"/>
          </a:extLst>
        </p:spPr>
        <p:txBody>
          <a:bodyPr/>
          <a:lstStyle/>
          <a:p>
            <a:pPr>
              <a:defRPr/>
            </a:pPr>
            <a:endParaRPr lang="ru-RU">
              <a:cs typeface="+mn-cs"/>
            </a:endParaRPr>
          </a:p>
        </p:txBody>
      </p:sp>
      <p:cxnSp>
        <p:nvCxnSpPr>
          <p:cNvPr id="19476" name="Прямая со стрелкой 23"/>
          <p:cNvCxnSpPr>
            <a:cxnSpLocks noChangeShapeType="1"/>
          </p:cNvCxnSpPr>
          <p:nvPr/>
        </p:nvCxnSpPr>
        <p:spPr bwMode="auto">
          <a:xfrm rot="5400000">
            <a:off x="5628481" y="2631282"/>
            <a:ext cx="808037" cy="25400"/>
          </a:xfrm>
          <a:prstGeom prst="straightConnector1">
            <a:avLst/>
          </a:prstGeom>
          <a:noFill/>
          <a:ln w="9525" algn="ctr">
            <a:solidFill>
              <a:schemeClr val="tx1"/>
            </a:solidFill>
            <a:round/>
            <a:headEnd type="triangle" w="med" len="med"/>
            <a:tailEnd type="triangle" w="med" len="med"/>
          </a:ln>
        </p:spPr>
      </p:cxnSp>
      <p:sp>
        <p:nvSpPr>
          <p:cNvPr id="19477" name="TextBox 24"/>
          <p:cNvSpPr txBox="1">
            <a:spLocks noChangeArrowheads="1"/>
          </p:cNvSpPr>
          <p:nvPr/>
        </p:nvSpPr>
        <p:spPr bwMode="auto">
          <a:xfrm>
            <a:off x="5975350" y="2419350"/>
            <a:ext cx="731838" cy="338138"/>
          </a:xfrm>
          <a:prstGeom prst="rect">
            <a:avLst/>
          </a:prstGeom>
          <a:noFill/>
          <a:ln w="9525">
            <a:noFill/>
            <a:miter lim="800000"/>
            <a:headEnd/>
            <a:tailEnd/>
          </a:ln>
        </p:spPr>
        <p:txBody>
          <a:bodyPr wrap="none">
            <a:spAutoFit/>
          </a:bodyPr>
          <a:lstStyle/>
          <a:p>
            <a:r>
              <a:rPr lang="ru-RU" sz="1600"/>
              <a:t>7</a:t>
            </a:r>
            <a:r>
              <a:rPr lang="en-US" sz="1600"/>
              <a:t>.</a:t>
            </a:r>
            <a:r>
              <a:rPr lang="ru-RU" sz="1600"/>
              <a:t>17</a:t>
            </a:r>
            <a:r>
              <a:rPr lang="en-US" sz="1600"/>
              <a:t>K</a:t>
            </a:r>
            <a:endParaRPr lang="ru-RU" sz="1600"/>
          </a:p>
        </p:txBody>
      </p:sp>
      <p:sp>
        <p:nvSpPr>
          <p:cNvPr id="19478" name="Прямоугольник 26"/>
          <p:cNvSpPr>
            <a:spLocks noChangeArrowheads="1"/>
          </p:cNvSpPr>
          <p:nvPr/>
        </p:nvSpPr>
        <p:spPr bwMode="auto">
          <a:xfrm>
            <a:off x="6858000" y="2286000"/>
            <a:ext cx="365125" cy="182563"/>
          </a:xfrm>
          <a:prstGeom prst="rect">
            <a:avLst/>
          </a:prstGeom>
          <a:noFill/>
          <a:ln w="28575" algn="ctr">
            <a:solidFill>
              <a:srgbClr val="FF0000"/>
            </a:solidFill>
            <a:round/>
            <a:headEnd/>
            <a:tailEnd/>
          </a:ln>
        </p:spPr>
        <p:txBody>
          <a:bodyPr>
            <a:spAutoFit/>
          </a:bodyPr>
          <a:lstStyle/>
          <a:p>
            <a:endParaRPr lang="ru-RU"/>
          </a:p>
        </p:txBody>
      </p:sp>
      <p:sp>
        <p:nvSpPr>
          <p:cNvPr id="19479" name="TextBox 27"/>
          <p:cNvSpPr txBox="1">
            <a:spLocks noChangeArrowheads="1"/>
          </p:cNvSpPr>
          <p:nvPr/>
        </p:nvSpPr>
        <p:spPr bwMode="auto">
          <a:xfrm>
            <a:off x="7086600" y="2667000"/>
            <a:ext cx="1981200" cy="708025"/>
          </a:xfrm>
          <a:prstGeom prst="rect">
            <a:avLst/>
          </a:prstGeom>
          <a:noFill/>
          <a:ln w="9525">
            <a:noFill/>
            <a:miter lim="800000"/>
            <a:headEnd/>
            <a:tailEnd/>
          </a:ln>
        </p:spPr>
        <p:txBody>
          <a:bodyPr>
            <a:spAutoFit/>
          </a:bodyPr>
          <a:lstStyle/>
          <a:p>
            <a:r>
              <a:rPr lang="en-US" sz="2000">
                <a:latin typeface="Arial Narrow" pitchFamily="34" charset="0"/>
              </a:rPr>
              <a:t>potential energy of atom above He </a:t>
            </a:r>
            <a:endParaRPr lang="ru-RU" sz="2000">
              <a:latin typeface="Arial Narrow" pitchFamily="34" charset="0"/>
            </a:endParaRPr>
          </a:p>
        </p:txBody>
      </p:sp>
      <p:sp>
        <p:nvSpPr>
          <p:cNvPr id="26" name="Прямоугольник 25"/>
          <p:cNvSpPr/>
          <p:nvPr/>
        </p:nvSpPr>
        <p:spPr>
          <a:xfrm>
            <a:off x="5257800" y="4806950"/>
            <a:ext cx="2895600" cy="984250"/>
          </a:xfrm>
          <a:prstGeom prst="rect">
            <a:avLst/>
          </a:prstGeom>
        </p:spPr>
        <p:txBody>
          <a:bodyPr>
            <a:spAutoFit/>
          </a:bodyPr>
          <a:lstStyle/>
          <a:p>
            <a:pPr>
              <a:defRPr/>
            </a:pPr>
            <a:r>
              <a:rPr lang="en-US" dirty="0">
                <a:solidFill>
                  <a:srgbClr val="002060"/>
                </a:solidFill>
                <a:cs typeface="+mn-cs"/>
              </a:rPr>
              <a:t>At T~1K the evaporation rate</a:t>
            </a:r>
            <a:r>
              <a:rPr lang="ru-RU" dirty="0">
                <a:solidFill>
                  <a:srgbClr val="002060"/>
                </a:solidFill>
                <a:cs typeface="+mn-cs"/>
              </a:rPr>
              <a:t> </a:t>
            </a:r>
            <a:r>
              <a:rPr lang="en-US" dirty="0">
                <a:solidFill>
                  <a:srgbClr val="002060"/>
                </a:solidFill>
                <a:cs typeface="+mn-cs"/>
              </a:rPr>
              <a:t>~</a:t>
            </a:r>
            <a:r>
              <a:rPr lang="ru-RU" sz="2000" dirty="0">
                <a:solidFill>
                  <a:srgbClr val="002060"/>
                </a:solidFill>
                <a:latin typeface="Times New Roman" pitchFamily="18" charset="0"/>
                <a:cs typeface="Times New Roman" pitchFamily="18" charset="0"/>
              </a:rPr>
              <a:t>3•10</a:t>
            </a:r>
            <a:r>
              <a:rPr lang="ru-RU" sz="2000" baseline="30000" dirty="0">
                <a:solidFill>
                  <a:srgbClr val="002060"/>
                </a:solidFill>
                <a:latin typeface="Times New Roman" pitchFamily="18" charset="0"/>
                <a:cs typeface="Times New Roman" pitchFamily="18" charset="0"/>
              </a:rPr>
              <a:t>8</a:t>
            </a:r>
            <a:r>
              <a:rPr lang="en-US" sz="2000" baseline="30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sec</a:t>
            </a:r>
            <a:r>
              <a:rPr lang="ru-RU" sz="2000" baseline="30000" dirty="0">
                <a:solidFill>
                  <a:srgbClr val="002060"/>
                </a:solidFill>
                <a:latin typeface="Times New Roman" pitchFamily="18" charset="0"/>
                <a:cs typeface="Times New Roman" pitchFamily="18" charset="0"/>
              </a:rPr>
              <a:t>-1</a:t>
            </a:r>
            <a:r>
              <a:rPr lang="ru-RU" dirty="0">
                <a:solidFill>
                  <a:srgbClr val="002060"/>
                </a:solidFill>
              </a:rPr>
              <a:t>,</a:t>
            </a:r>
            <a:r>
              <a:rPr lang="en-US" dirty="0">
                <a:solidFill>
                  <a:srgbClr val="002060"/>
                </a:solidFill>
              </a:rPr>
              <a:t> =&gt;</a:t>
            </a:r>
            <a:r>
              <a:rPr lang="en-US" dirty="0">
                <a:solidFill>
                  <a:srgbClr val="002060"/>
                </a:solidFill>
                <a:latin typeface="Times New Roman" pitchFamily="18" charset="0"/>
                <a:cs typeface="Times New Roman" pitchFamily="18" charset="0"/>
                <a:sym typeface="Symbol"/>
              </a:rPr>
              <a:t> </a:t>
            </a:r>
            <a:r>
              <a:rPr lang="en-US" dirty="0">
                <a:solidFill>
                  <a:srgbClr val="002060"/>
                </a:solidFill>
                <a:latin typeface="+mn-lt"/>
                <a:cs typeface="Times New Roman" pitchFamily="18" charset="0"/>
                <a:sym typeface="Symbol"/>
              </a:rPr>
              <a:t>level width </a:t>
            </a:r>
            <a:r>
              <a:rPr lang="en-US" sz="2000" dirty="0">
                <a:solidFill>
                  <a:srgbClr val="002060"/>
                </a:solidFill>
                <a:latin typeface="Times New Roman" pitchFamily="18" charset="0"/>
                <a:cs typeface="Times New Roman" pitchFamily="18" charset="0"/>
                <a:sym typeface="Symbol"/>
              </a:rPr>
              <a:t>=</a:t>
            </a:r>
            <a:r>
              <a:rPr lang="ru-RU" sz="2000" dirty="0">
                <a:solidFill>
                  <a:srgbClr val="002060"/>
                </a:solidFill>
                <a:latin typeface="Times New Roman" pitchFamily="18" charset="0"/>
                <a:cs typeface="Times New Roman" pitchFamily="18" charset="0"/>
              </a:rPr>
              <a:t>0.0022K</a:t>
            </a:r>
            <a:r>
              <a:rPr lang="ru-RU" sz="2000" dirty="0">
                <a:solidFill>
                  <a:srgbClr val="002060"/>
                </a:solidFill>
              </a:rPr>
              <a:t> </a:t>
            </a:r>
            <a:endParaRPr lang="ru-RU" dirty="0">
              <a:solidFill>
                <a:srgbClr val="002060"/>
              </a:solidFill>
              <a:cs typeface="+mn-cs"/>
            </a:endParaRPr>
          </a:p>
        </p:txBody>
      </p:sp>
      <p:sp>
        <p:nvSpPr>
          <p:cNvPr id="19481" name="Номер слайда 10"/>
          <p:cNvSpPr>
            <a:spLocks noGrp="1"/>
          </p:cNvSpPr>
          <p:nvPr>
            <p:ph type="sldNum" sz="quarter" idx="12"/>
          </p:nvPr>
        </p:nvSpPr>
        <p:spPr>
          <a:xfrm>
            <a:off x="8532813" y="39688"/>
            <a:ext cx="571500" cy="365125"/>
          </a:xfrm>
        </p:spPr>
        <p:txBody>
          <a:bodyPr/>
          <a:lstStyle/>
          <a:p>
            <a:pPr>
              <a:defRPr/>
            </a:pPr>
            <a:fld id="{A17CCCDD-72CA-4A5E-9A2E-3065781ED5F1}" type="slidenum">
              <a:rPr lang="en-US" sz="1800" b="1" smtClean="0">
                <a:solidFill>
                  <a:srgbClr val="000066"/>
                </a:solidFill>
              </a:rPr>
              <a:pPr>
                <a:defRPr/>
              </a:pPr>
              <a:t>18</a:t>
            </a:fld>
            <a:endParaRPr lang="en-US" sz="1800" b="1" smtClean="0">
              <a:solidFill>
                <a:srgbClr val="0000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571500" y="142875"/>
            <a:ext cx="7786688" cy="725488"/>
          </a:xfrm>
        </p:spPr>
        <p:txBody>
          <a:bodyPr/>
          <a:lstStyle/>
          <a:p>
            <a:r>
              <a:rPr lang="en-US" sz="3200" b="1" smtClean="0"/>
              <a:t>Scattering of neutrons by surfons (1)</a:t>
            </a:r>
            <a:endParaRPr lang="ru-RU" sz="3200" b="1" smtClean="0"/>
          </a:p>
        </p:txBody>
      </p:sp>
      <p:sp>
        <p:nvSpPr>
          <p:cNvPr id="21507" name="Номер слайда 10"/>
          <p:cNvSpPr>
            <a:spLocks noGrp="1"/>
          </p:cNvSpPr>
          <p:nvPr>
            <p:ph type="sldNum" sz="quarter" idx="12"/>
          </p:nvPr>
        </p:nvSpPr>
        <p:spPr>
          <a:xfrm>
            <a:off x="8532813" y="39688"/>
            <a:ext cx="571500" cy="365125"/>
          </a:xfrm>
        </p:spPr>
        <p:txBody>
          <a:bodyPr/>
          <a:lstStyle/>
          <a:p>
            <a:pPr>
              <a:defRPr/>
            </a:pPr>
            <a:fld id="{F677A81A-0287-41E9-9EA2-157276AEAA40}" type="slidenum">
              <a:rPr lang="en-US" sz="1800" b="1" smtClean="0">
                <a:solidFill>
                  <a:srgbClr val="000066"/>
                </a:solidFill>
              </a:rPr>
              <a:pPr>
                <a:defRPr/>
              </a:pPr>
              <a:t>19</a:t>
            </a:fld>
            <a:endParaRPr lang="en-US" sz="1800" b="1" smtClean="0">
              <a:solidFill>
                <a:srgbClr val="000066"/>
              </a:solidFill>
            </a:endParaRPr>
          </a:p>
        </p:txBody>
      </p:sp>
      <p:sp>
        <p:nvSpPr>
          <p:cNvPr id="21508" name="TextBox 3"/>
          <p:cNvSpPr txBox="1">
            <a:spLocks noChangeArrowheads="1"/>
          </p:cNvSpPr>
          <p:nvPr/>
        </p:nvSpPr>
        <p:spPr bwMode="auto">
          <a:xfrm>
            <a:off x="214313" y="3286125"/>
            <a:ext cx="8099425" cy="400050"/>
          </a:xfrm>
          <a:prstGeom prst="rect">
            <a:avLst/>
          </a:prstGeom>
          <a:noFill/>
          <a:ln w="25400" algn="ctr">
            <a:noFill/>
            <a:miter lim="800000"/>
            <a:headEnd/>
            <a:tailEnd/>
          </a:ln>
        </p:spPr>
        <p:txBody>
          <a:bodyPr wrap="none">
            <a:spAutoFit/>
          </a:bodyPr>
          <a:lstStyle/>
          <a:p>
            <a:r>
              <a:rPr lang="en-US" sz="2000"/>
              <a:t>The matrix element conserves only the in-plane total momentum:</a:t>
            </a:r>
            <a:endParaRPr lang="ru-RU" sz="2000"/>
          </a:p>
        </p:txBody>
      </p:sp>
      <p:pic>
        <p:nvPicPr>
          <p:cNvPr id="21509" name="Picture 2"/>
          <p:cNvPicPr>
            <a:picLocks noChangeAspect="1" noChangeArrowheads="1"/>
          </p:cNvPicPr>
          <p:nvPr/>
        </p:nvPicPr>
        <p:blipFill>
          <a:blip r:embed="rId2"/>
          <a:srcRect/>
          <a:stretch>
            <a:fillRect/>
          </a:stretch>
        </p:blipFill>
        <p:spPr bwMode="auto">
          <a:xfrm>
            <a:off x="214313" y="3714750"/>
            <a:ext cx="8770937" cy="2286000"/>
          </a:xfrm>
          <a:prstGeom prst="rect">
            <a:avLst/>
          </a:prstGeom>
          <a:noFill/>
          <a:ln w="9525">
            <a:noFill/>
            <a:miter lim="800000"/>
            <a:headEnd/>
            <a:tailEnd/>
          </a:ln>
        </p:spPr>
      </p:pic>
      <p:sp>
        <p:nvSpPr>
          <p:cNvPr id="21510" name="TextBox 5"/>
          <p:cNvSpPr txBox="1">
            <a:spLocks noChangeArrowheads="1"/>
          </p:cNvSpPr>
          <p:nvPr/>
        </p:nvSpPr>
        <p:spPr bwMode="auto">
          <a:xfrm>
            <a:off x="142875" y="1214438"/>
            <a:ext cx="7427913" cy="400050"/>
          </a:xfrm>
          <a:prstGeom prst="rect">
            <a:avLst/>
          </a:prstGeom>
          <a:noFill/>
          <a:ln w="25400" algn="ctr">
            <a:noFill/>
            <a:miter lim="800000"/>
            <a:headEnd/>
            <a:tailEnd/>
          </a:ln>
        </p:spPr>
        <p:txBody>
          <a:bodyPr wrap="none">
            <a:spAutoFit/>
          </a:bodyPr>
          <a:lstStyle/>
          <a:p>
            <a:r>
              <a:rPr lang="en-US" sz="2000"/>
              <a:t>The potential is the same, as for scattering on helium vapor</a:t>
            </a:r>
            <a:endParaRPr lang="ru-RU" sz="2000"/>
          </a:p>
        </p:txBody>
      </p:sp>
      <p:pic>
        <p:nvPicPr>
          <p:cNvPr id="21511" name="Picture 3"/>
          <p:cNvPicPr>
            <a:picLocks noChangeAspect="1" noChangeArrowheads="1"/>
          </p:cNvPicPr>
          <p:nvPr/>
        </p:nvPicPr>
        <p:blipFill>
          <a:blip r:embed="rId3"/>
          <a:srcRect/>
          <a:stretch>
            <a:fillRect/>
          </a:stretch>
        </p:blipFill>
        <p:spPr bwMode="auto">
          <a:xfrm>
            <a:off x="571500" y="1643063"/>
            <a:ext cx="6872288" cy="785812"/>
          </a:xfrm>
          <a:prstGeom prst="rect">
            <a:avLst/>
          </a:prstGeom>
          <a:noFill/>
          <a:ln w="9525">
            <a:noFill/>
            <a:miter lim="800000"/>
            <a:headEnd/>
            <a:tailEnd/>
          </a:ln>
        </p:spPr>
      </p:pic>
      <p:sp>
        <p:nvSpPr>
          <p:cNvPr id="21512" name="TextBox 7"/>
          <p:cNvSpPr txBox="1">
            <a:spLocks noChangeArrowheads="1"/>
          </p:cNvSpPr>
          <p:nvPr/>
        </p:nvSpPr>
        <p:spPr bwMode="auto">
          <a:xfrm>
            <a:off x="214313" y="2500313"/>
            <a:ext cx="8548687" cy="708025"/>
          </a:xfrm>
          <a:prstGeom prst="rect">
            <a:avLst/>
          </a:prstGeom>
          <a:noFill/>
          <a:ln w="25400" algn="ctr">
            <a:noFill/>
            <a:miter lim="800000"/>
            <a:headEnd/>
            <a:tailEnd/>
          </a:ln>
        </p:spPr>
        <p:txBody>
          <a:bodyPr wrap="none">
            <a:spAutoFit/>
          </a:bodyPr>
          <a:lstStyle/>
          <a:p>
            <a:r>
              <a:rPr lang="en-US" sz="2000"/>
              <a:t>but the He atom + neutron out-of-plane momentum is not conserved,</a:t>
            </a:r>
          </a:p>
          <a:p>
            <a:r>
              <a:rPr lang="en-US" sz="2000"/>
              <a:t>because the surface violates spatial uniformity.</a:t>
            </a:r>
            <a:endParaRPr lang="ru-RU" sz="2000"/>
          </a:p>
        </p:txBody>
      </p:sp>
      <p:pic>
        <p:nvPicPr>
          <p:cNvPr id="21513" name="Picture 4"/>
          <p:cNvPicPr>
            <a:picLocks noChangeAspect="1" noChangeArrowheads="1"/>
          </p:cNvPicPr>
          <p:nvPr/>
        </p:nvPicPr>
        <p:blipFill>
          <a:blip r:embed="rId4"/>
          <a:srcRect/>
          <a:stretch>
            <a:fillRect/>
          </a:stretch>
        </p:blipFill>
        <p:spPr bwMode="auto">
          <a:xfrm>
            <a:off x="1071563" y="6143625"/>
            <a:ext cx="6724650" cy="501650"/>
          </a:xfrm>
          <a:prstGeom prst="rect">
            <a:avLst/>
          </a:prstGeom>
          <a:noFill/>
          <a:ln w="9525">
            <a:noFill/>
            <a:miter lim="800000"/>
            <a:headEnd/>
            <a:tailEnd/>
          </a:ln>
        </p:spPr>
      </p:pic>
      <p:sp>
        <p:nvSpPr>
          <p:cNvPr id="21514" name="TextBox 9"/>
          <p:cNvSpPr txBox="1">
            <a:spLocks noChangeArrowheads="1"/>
          </p:cNvSpPr>
          <p:nvPr/>
        </p:nvSpPr>
        <p:spPr bwMode="auto">
          <a:xfrm>
            <a:off x="285750" y="6215063"/>
            <a:ext cx="641350" cy="400050"/>
          </a:xfrm>
          <a:prstGeom prst="rect">
            <a:avLst/>
          </a:prstGeom>
          <a:noFill/>
          <a:ln w="25400" algn="ctr">
            <a:noFill/>
            <a:miter lim="800000"/>
            <a:headEnd/>
            <a:tailEnd/>
          </a:ln>
        </p:spPr>
        <p:txBody>
          <a:bodyPr wrap="none">
            <a:spAutoFit/>
          </a:bodyPr>
          <a:lstStyle/>
          <a:p>
            <a:r>
              <a:rPr lang="en-US" sz="2000"/>
              <a:t>and</a:t>
            </a:r>
            <a:endParaRPr lang="ru-RU"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000100" y="390508"/>
            <a:ext cx="7429552" cy="609600"/>
          </a:xfrm>
        </p:spPr>
        <p:txBody>
          <a:bodyPr/>
          <a:lstStyle/>
          <a:p>
            <a:pPr eaLnBrk="1" hangingPunct="1"/>
            <a:r>
              <a:rPr lang="en-US" sz="3200" b="1" u="sng" dirty="0" smtClean="0">
                <a:solidFill>
                  <a:srgbClr val="462300"/>
                </a:solidFill>
              </a:rPr>
              <a:t>Neutrons on a flat surface</a:t>
            </a:r>
            <a:endParaRPr lang="ru-RU" sz="3200" b="1" dirty="0" smtClean="0">
              <a:latin typeface="Arial Narrow" pitchFamily="34" charset="0"/>
              <a:cs typeface="Aharoni" pitchFamily="2" charset="-79"/>
            </a:endParaRPr>
          </a:p>
        </p:txBody>
      </p:sp>
      <p:sp>
        <p:nvSpPr>
          <p:cNvPr id="37" name="Line 2"/>
          <p:cNvSpPr>
            <a:spLocks noChangeShapeType="1"/>
          </p:cNvSpPr>
          <p:nvPr/>
        </p:nvSpPr>
        <p:spPr bwMode="auto">
          <a:xfrm flipH="1" flipV="1">
            <a:off x="2551112" y="2200870"/>
            <a:ext cx="0" cy="2438400"/>
          </a:xfrm>
          <a:prstGeom prst="line">
            <a:avLst/>
          </a:prstGeom>
          <a:noFill/>
          <a:ln w="19050">
            <a:solidFill>
              <a:srgbClr val="993300"/>
            </a:solidFill>
            <a:round/>
            <a:headEnd/>
            <a:tailEnd type="triangle" w="med" len="med"/>
          </a:ln>
        </p:spPr>
        <p:txBody>
          <a:bodyPr/>
          <a:lstStyle/>
          <a:p>
            <a:endParaRPr lang="ru-RU"/>
          </a:p>
        </p:txBody>
      </p:sp>
      <p:sp>
        <p:nvSpPr>
          <p:cNvPr id="38" name="Line 3"/>
          <p:cNvSpPr>
            <a:spLocks noChangeShapeType="1"/>
          </p:cNvSpPr>
          <p:nvPr/>
        </p:nvSpPr>
        <p:spPr bwMode="auto">
          <a:xfrm>
            <a:off x="1239837" y="4212233"/>
            <a:ext cx="4389438" cy="0"/>
          </a:xfrm>
          <a:prstGeom prst="line">
            <a:avLst/>
          </a:prstGeom>
          <a:noFill/>
          <a:ln w="15875">
            <a:solidFill>
              <a:srgbClr val="993300"/>
            </a:solidFill>
            <a:round/>
            <a:headEnd/>
            <a:tailEnd type="triangle" w="med" len="med"/>
          </a:ln>
        </p:spPr>
        <p:txBody>
          <a:bodyPr/>
          <a:lstStyle/>
          <a:p>
            <a:endParaRPr lang="ru-RU"/>
          </a:p>
        </p:txBody>
      </p:sp>
      <p:sp>
        <p:nvSpPr>
          <p:cNvPr id="39" name="Line 4"/>
          <p:cNvSpPr>
            <a:spLocks noChangeShapeType="1"/>
          </p:cNvSpPr>
          <p:nvPr/>
        </p:nvSpPr>
        <p:spPr bwMode="auto">
          <a:xfrm flipV="1">
            <a:off x="2551112" y="2505670"/>
            <a:ext cx="0" cy="1676400"/>
          </a:xfrm>
          <a:prstGeom prst="line">
            <a:avLst/>
          </a:prstGeom>
          <a:noFill/>
          <a:ln w="31750">
            <a:solidFill>
              <a:srgbClr val="000000"/>
            </a:solidFill>
            <a:round/>
            <a:headEnd/>
            <a:tailEnd/>
          </a:ln>
        </p:spPr>
        <p:txBody>
          <a:bodyPr/>
          <a:lstStyle/>
          <a:p>
            <a:endParaRPr lang="ru-RU"/>
          </a:p>
        </p:txBody>
      </p:sp>
      <p:sp>
        <p:nvSpPr>
          <p:cNvPr id="40" name="Line 5"/>
          <p:cNvSpPr>
            <a:spLocks noChangeShapeType="1"/>
          </p:cNvSpPr>
          <p:nvPr/>
        </p:nvSpPr>
        <p:spPr bwMode="auto">
          <a:xfrm flipV="1">
            <a:off x="2520950" y="2383433"/>
            <a:ext cx="2468562" cy="1371600"/>
          </a:xfrm>
          <a:prstGeom prst="line">
            <a:avLst/>
          </a:prstGeom>
          <a:noFill/>
          <a:ln w="38100">
            <a:solidFill>
              <a:srgbClr val="008000"/>
            </a:solidFill>
            <a:prstDash val="lgDash"/>
            <a:round/>
            <a:headEnd/>
            <a:tailEnd/>
          </a:ln>
        </p:spPr>
        <p:txBody>
          <a:bodyPr/>
          <a:lstStyle/>
          <a:p>
            <a:endParaRPr lang="ru-RU"/>
          </a:p>
        </p:txBody>
      </p:sp>
      <p:sp>
        <p:nvSpPr>
          <p:cNvPr id="41" name="Line 6"/>
          <p:cNvSpPr>
            <a:spLocks noChangeShapeType="1"/>
          </p:cNvSpPr>
          <p:nvPr/>
        </p:nvSpPr>
        <p:spPr bwMode="auto">
          <a:xfrm flipH="1">
            <a:off x="1149350" y="3023195"/>
            <a:ext cx="1371600" cy="0"/>
          </a:xfrm>
          <a:prstGeom prst="line">
            <a:avLst/>
          </a:prstGeom>
          <a:noFill/>
          <a:ln w="38100">
            <a:solidFill>
              <a:srgbClr val="008000"/>
            </a:solidFill>
            <a:prstDash val="lgDash"/>
            <a:round/>
            <a:headEnd/>
            <a:tailEnd/>
          </a:ln>
        </p:spPr>
        <p:txBody>
          <a:bodyPr/>
          <a:lstStyle/>
          <a:p>
            <a:endParaRPr lang="ru-RU"/>
          </a:p>
        </p:txBody>
      </p:sp>
      <p:sp>
        <p:nvSpPr>
          <p:cNvPr id="43" name="Line 8"/>
          <p:cNvSpPr>
            <a:spLocks noChangeShapeType="1"/>
          </p:cNvSpPr>
          <p:nvPr/>
        </p:nvSpPr>
        <p:spPr bwMode="auto">
          <a:xfrm flipH="1" flipV="1">
            <a:off x="4167187" y="2840633"/>
            <a:ext cx="517525" cy="274637"/>
          </a:xfrm>
          <a:prstGeom prst="line">
            <a:avLst/>
          </a:prstGeom>
          <a:noFill/>
          <a:ln w="9525">
            <a:solidFill>
              <a:srgbClr val="000000"/>
            </a:solidFill>
            <a:round/>
            <a:headEnd/>
            <a:tailEnd type="triangle" w="med" len="med"/>
          </a:ln>
        </p:spPr>
        <p:txBody>
          <a:bodyPr/>
          <a:lstStyle/>
          <a:p>
            <a:endParaRPr lang="ru-RU"/>
          </a:p>
        </p:txBody>
      </p:sp>
      <p:sp>
        <p:nvSpPr>
          <p:cNvPr id="46" name="Text Box 11"/>
          <p:cNvSpPr txBox="1">
            <a:spLocks noChangeArrowheads="1"/>
          </p:cNvSpPr>
          <p:nvPr/>
        </p:nvSpPr>
        <p:spPr bwMode="auto">
          <a:xfrm>
            <a:off x="4668837" y="2857496"/>
            <a:ext cx="4118005" cy="830997"/>
          </a:xfrm>
          <a:prstGeom prst="rect">
            <a:avLst/>
          </a:prstGeom>
          <a:noFill/>
          <a:ln w="9525">
            <a:noFill/>
            <a:miter lim="800000"/>
            <a:headEnd/>
            <a:tailEnd/>
          </a:ln>
        </p:spPr>
        <p:txBody>
          <a:bodyPr wrap="square">
            <a:spAutoFit/>
          </a:bodyPr>
          <a:lstStyle/>
          <a:p>
            <a:r>
              <a:rPr lang="en-US" sz="2400" dirty="0" smtClean="0"/>
              <a:t>The gravitational field of the Earth</a:t>
            </a:r>
            <a:endParaRPr lang="ru-RU" sz="2400" dirty="0">
              <a:latin typeface="Times New Roman" pitchFamily="18" charset="0"/>
            </a:endParaRPr>
          </a:p>
        </p:txBody>
      </p:sp>
      <p:sp>
        <p:nvSpPr>
          <p:cNvPr id="48" name="Text Box 13"/>
          <p:cNvSpPr txBox="1">
            <a:spLocks noChangeArrowheads="1"/>
          </p:cNvSpPr>
          <p:nvPr/>
        </p:nvSpPr>
        <p:spPr bwMode="auto">
          <a:xfrm>
            <a:off x="1857356" y="2114544"/>
            <a:ext cx="742950" cy="457200"/>
          </a:xfrm>
          <a:prstGeom prst="rect">
            <a:avLst/>
          </a:prstGeom>
          <a:noFill/>
          <a:ln w="9525">
            <a:noFill/>
            <a:miter lim="800000"/>
            <a:headEnd/>
            <a:tailEnd/>
          </a:ln>
        </p:spPr>
        <p:txBody>
          <a:bodyPr wrap="none">
            <a:spAutoFit/>
          </a:bodyPr>
          <a:lstStyle/>
          <a:p>
            <a:r>
              <a:rPr lang="en-US" sz="2400" dirty="0">
                <a:latin typeface="Times New Roman" pitchFamily="18" charset="0"/>
              </a:rPr>
              <a:t>V(z)</a:t>
            </a:r>
            <a:endParaRPr lang="ru-RU" sz="2400" dirty="0">
              <a:latin typeface="Times New Roman" pitchFamily="18" charset="0"/>
            </a:endParaRPr>
          </a:p>
        </p:txBody>
      </p:sp>
      <p:sp>
        <p:nvSpPr>
          <p:cNvPr id="49" name="Text Box 14"/>
          <p:cNvSpPr txBox="1">
            <a:spLocks noChangeArrowheads="1"/>
          </p:cNvSpPr>
          <p:nvPr/>
        </p:nvSpPr>
        <p:spPr bwMode="auto">
          <a:xfrm>
            <a:off x="5430837" y="4147145"/>
            <a:ext cx="319088" cy="457200"/>
          </a:xfrm>
          <a:prstGeom prst="rect">
            <a:avLst/>
          </a:prstGeom>
          <a:noFill/>
          <a:ln w="9525">
            <a:noFill/>
            <a:miter lim="800000"/>
            <a:headEnd/>
            <a:tailEnd/>
          </a:ln>
        </p:spPr>
        <p:txBody>
          <a:bodyPr wrap="none">
            <a:spAutoFit/>
          </a:bodyPr>
          <a:lstStyle/>
          <a:p>
            <a:r>
              <a:rPr lang="en-US" sz="2400">
                <a:latin typeface="Times New Roman" pitchFamily="18" charset="0"/>
              </a:rPr>
              <a:t>z</a:t>
            </a:r>
            <a:endParaRPr lang="ru-RU" sz="2400">
              <a:latin typeface="Times New Roman" pitchFamily="18" charset="0"/>
            </a:endParaRPr>
          </a:p>
        </p:txBody>
      </p:sp>
      <p:sp>
        <p:nvSpPr>
          <p:cNvPr id="50" name="Text Box 15"/>
          <p:cNvSpPr txBox="1">
            <a:spLocks noChangeArrowheads="1"/>
          </p:cNvSpPr>
          <p:nvPr/>
        </p:nvSpPr>
        <p:spPr bwMode="auto">
          <a:xfrm>
            <a:off x="714348" y="4357694"/>
            <a:ext cx="1604927" cy="461665"/>
          </a:xfrm>
          <a:prstGeom prst="rect">
            <a:avLst/>
          </a:prstGeom>
          <a:noFill/>
          <a:ln w="9525">
            <a:noFill/>
            <a:miter lim="800000"/>
            <a:headEnd/>
            <a:tailEnd/>
          </a:ln>
        </p:spPr>
        <p:txBody>
          <a:bodyPr wrap="none">
            <a:spAutoFit/>
          </a:bodyPr>
          <a:lstStyle/>
          <a:p>
            <a:r>
              <a:rPr lang="en-US" sz="2400" dirty="0" smtClean="0"/>
              <a:t>Substrate</a:t>
            </a:r>
            <a:endParaRPr lang="ru-RU" sz="2400" dirty="0">
              <a:latin typeface="Times New Roman" pitchFamily="18" charset="0"/>
            </a:endParaRPr>
          </a:p>
        </p:txBody>
      </p:sp>
      <p:sp>
        <p:nvSpPr>
          <p:cNvPr id="51" name="Text Box 16"/>
          <p:cNvSpPr txBox="1">
            <a:spLocks noChangeArrowheads="1"/>
          </p:cNvSpPr>
          <p:nvPr/>
        </p:nvSpPr>
        <p:spPr bwMode="auto">
          <a:xfrm>
            <a:off x="2857488" y="4357694"/>
            <a:ext cx="1442061" cy="461665"/>
          </a:xfrm>
          <a:prstGeom prst="rect">
            <a:avLst/>
          </a:prstGeom>
          <a:noFill/>
          <a:ln w="9525">
            <a:noFill/>
            <a:miter lim="800000"/>
            <a:headEnd/>
            <a:tailEnd/>
          </a:ln>
        </p:spPr>
        <p:txBody>
          <a:bodyPr wrap="none">
            <a:spAutoFit/>
          </a:bodyPr>
          <a:lstStyle/>
          <a:p>
            <a:r>
              <a:rPr lang="en-US" sz="2400" dirty="0" smtClean="0"/>
              <a:t>Vacuum</a:t>
            </a:r>
            <a:r>
              <a:rPr lang="ru-RU" sz="2400" dirty="0" smtClean="0">
                <a:latin typeface="Times New Roman" pitchFamily="18" charset="0"/>
              </a:rPr>
              <a:t> </a:t>
            </a:r>
            <a:endParaRPr lang="ru-RU" sz="2400" dirty="0">
              <a:latin typeface="Times New Roman" pitchFamily="18" charset="0"/>
            </a:endParaRPr>
          </a:p>
        </p:txBody>
      </p:sp>
      <p:sp>
        <p:nvSpPr>
          <p:cNvPr id="52" name="Text Box 17"/>
          <p:cNvSpPr txBox="1">
            <a:spLocks noChangeArrowheads="1"/>
          </p:cNvSpPr>
          <p:nvPr/>
        </p:nvSpPr>
        <p:spPr bwMode="auto">
          <a:xfrm>
            <a:off x="214282" y="3232745"/>
            <a:ext cx="2224119" cy="400110"/>
          </a:xfrm>
          <a:prstGeom prst="rect">
            <a:avLst/>
          </a:prstGeom>
          <a:noFill/>
          <a:ln w="9525">
            <a:noFill/>
            <a:miter lim="800000"/>
            <a:headEnd/>
            <a:tailEnd/>
          </a:ln>
        </p:spPr>
        <p:txBody>
          <a:bodyPr wrap="square">
            <a:spAutoFit/>
          </a:bodyPr>
          <a:lstStyle/>
          <a:p>
            <a:r>
              <a:rPr lang="en-US" sz="2000" dirty="0" smtClean="0"/>
              <a:t>Energy barrier</a:t>
            </a:r>
            <a:endParaRPr lang="ru-RU" sz="2000" dirty="0">
              <a:latin typeface="Times New Roman" pitchFamily="18" charset="0"/>
            </a:endParaRPr>
          </a:p>
        </p:txBody>
      </p:sp>
      <p:sp>
        <p:nvSpPr>
          <p:cNvPr id="53" name="Line 18"/>
          <p:cNvSpPr>
            <a:spLocks noChangeShapeType="1"/>
          </p:cNvSpPr>
          <p:nvPr/>
        </p:nvSpPr>
        <p:spPr bwMode="auto">
          <a:xfrm flipV="1">
            <a:off x="1676400" y="3115270"/>
            <a:ext cx="76200" cy="228600"/>
          </a:xfrm>
          <a:prstGeom prst="line">
            <a:avLst/>
          </a:prstGeom>
          <a:noFill/>
          <a:ln w="15875">
            <a:solidFill>
              <a:schemeClr val="tx1"/>
            </a:solidFill>
            <a:round/>
            <a:headEnd/>
            <a:tailEnd type="triangle" w="med" len="med"/>
          </a:ln>
        </p:spPr>
        <p:txBody>
          <a:bodyPr/>
          <a:lstStyle/>
          <a:p>
            <a:endParaRPr lang="ru-RU"/>
          </a:p>
        </p:txBody>
      </p:sp>
      <p:sp>
        <p:nvSpPr>
          <p:cNvPr id="55" name="Freeform 21"/>
          <p:cNvSpPr>
            <a:spLocks/>
          </p:cNvSpPr>
          <p:nvPr/>
        </p:nvSpPr>
        <p:spPr bwMode="auto">
          <a:xfrm>
            <a:off x="2551112" y="3286124"/>
            <a:ext cx="1219200" cy="317500"/>
          </a:xfrm>
          <a:custGeom>
            <a:avLst/>
            <a:gdLst>
              <a:gd name="T0" fmla="*/ 0 w 768"/>
              <a:gd name="T1" fmla="*/ 200 h 200"/>
              <a:gd name="T2" fmla="*/ 144 w 768"/>
              <a:gd name="T3" fmla="*/ 56 h 200"/>
              <a:gd name="T4" fmla="*/ 288 w 768"/>
              <a:gd name="T5" fmla="*/ 8 h 200"/>
              <a:gd name="T6" fmla="*/ 480 w 768"/>
              <a:gd name="T7" fmla="*/ 104 h 200"/>
              <a:gd name="T8" fmla="*/ 768 w 768"/>
              <a:gd name="T9" fmla="*/ 200 h 200"/>
              <a:gd name="T10" fmla="*/ 0 60000 65536"/>
              <a:gd name="T11" fmla="*/ 0 60000 65536"/>
              <a:gd name="T12" fmla="*/ 0 60000 65536"/>
              <a:gd name="T13" fmla="*/ 0 60000 65536"/>
              <a:gd name="T14" fmla="*/ 0 60000 65536"/>
              <a:gd name="T15" fmla="*/ 0 w 768"/>
              <a:gd name="T16" fmla="*/ 0 h 200"/>
              <a:gd name="T17" fmla="*/ 768 w 768"/>
              <a:gd name="T18" fmla="*/ 200 h 200"/>
            </a:gdLst>
            <a:ahLst/>
            <a:cxnLst>
              <a:cxn ang="T10">
                <a:pos x="T0" y="T1"/>
              </a:cxn>
              <a:cxn ang="T11">
                <a:pos x="T2" y="T3"/>
              </a:cxn>
              <a:cxn ang="T12">
                <a:pos x="T4" y="T5"/>
              </a:cxn>
              <a:cxn ang="T13">
                <a:pos x="T6" y="T7"/>
              </a:cxn>
              <a:cxn ang="T14">
                <a:pos x="T8" y="T9"/>
              </a:cxn>
            </a:cxnLst>
            <a:rect l="T15" t="T16" r="T17" b="T18"/>
            <a:pathLst>
              <a:path w="768" h="200">
                <a:moveTo>
                  <a:pt x="0" y="200"/>
                </a:moveTo>
                <a:cubicBezTo>
                  <a:pt x="48" y="144"/>
                  <a:pt x="96" y="88"/>
                  <a:pt x="144" y="56"/>
                </a:cubicBezTo>
                <a:cubicBezTo>
                  <a:pt x="192" y="24"/>
                  <a:pt x="232" y="0"/>
                  <a:pt x="288" y="8"/>
                </a:cubicBezTo>
                <a:cubicBezTo>
                  <a:pt x="344" y="16"/>
                  <a:pt x="400" y="72"/>
                  <a:pt x="480" y="104"/>
                </a:cubicBezTo>
                <a:cubicBezTo>
                  <a:pt x="560" y="136"/>
                  <a:pt x="720" y="184"/>
                  <a:pt x="768" y="200"/>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56" name="Text Box 22"/>
          <p:cNvSpPr txBox="1">
            <a:spLocks noChangeArrowheads="1"/>
          </p:cNvSpPr>
          <p:nvPr/>
        </p:nvSpPr>
        <p:spPr bwMode="auto">
          <a:xfrm>
            <a:off x="2779712" y="3181649"/>
            <a:ext cx="356188" cy="461665"/>
          </a:xfrm>
          <a:prstGeom prst="rect">
            <a:avLst/>
          </a:prstGeom>
          <a:noFill/>
          <a:ln w="9525">
            <a:noFill/>
            <a:miter lim="800000"/>
            <a:headEnd/>
            <a:tailEnd/>
          </a:ln>
        </p:spPr>
        <p:txBody>
          <a:bodyPr wrap="none">
            <a:spAutoFit/>
          </a:bodyPr>
          <a:lstStyle/>
          <a:p>
            <a:r>
              <a:rPr lang="en-US" sz="2400" dirty="0" smtClean="0">
                <a:latin typeface="Times New Roman" pitchFamily="18" charset="0"/>
              </a:rPr>
              <a:t>n</a:t>
            </a:r>
            <a:endParaRPr lang="ru-RU" sz="2400" dirty="0">
              <a:latin typeface="Times New Roman" pitchFamily="18" charset="0"/>
            </a:endParaRPr>
          </a:p>
        </p:txBody>
      </p:sp>
      <p:sp>
        <p:nvSpPr>
          <p:cNvPr id="57" name="Line 23"/>
          <p:cNvSpPr>
            <a:spLocks noChangeShapeType="1"/>
          </p:cNvSpPr>
          <p:nvPr/>
        </p:nvSpPr>
        <p:spPr bwMode="auto">
          <a:xfrm flipV="1">
            <a:off x="3071802" y="2357430"/>
            <a:ext cx="928694" cy="428628"/>
          </a:xfrm>
          <a:prstGeom prst="line">
            <a:avLst/>
          </a:prstGeom>
          <a:noFill/>
          <a:ln w="25400">
            <a:solidFill>
              <a:schemeClr val="accent2"/>
            </a:solidFill>
            <a:round/>
            <a:headEnd type="triangle" w="med" len="med"/>
            <a:tailEnd/>
          </a:ln>
        </p:spPr>
        <p:txBody>
          <a:bodyPr/>
          <a:lstStyle/>
          <a:p>
            <a:endParaRPr lang="ru-RU"/>
          </a:p>
        </p:txBody>
      </p:sp>
      <p:sp>
        <p:nvSpPr>
          <p:cNvPr id="58" name="Text Box 24"/>
          <p:cNvSpPr txBox="1">
            <a:spLocks noChangeArrowheads="1"/>
          </p:cNvSpPr>
          <p:nvPr/>
        </p:nvSpPr>
        <p:spPr bwMode="auto">
          <a:xfrm>
            <a:off x="3143240" y="2000240"/>
            <a:ext cx="4214615" cy="400110"/>
          </a:xfrm>
          <a:prstGeom prst="rect">
            <a:avLst/>
          </a:prstGeom>
          <a:noFill/>
          <a:ln w="9525">
            <a:noFill/>
            <a:miter lim="800000"/>
            <a:headEnd/>
            <a:tailEnd/>
          </a:ln>
        </p:spPr>
        <p:txBody>
          <a:bodyPr wrap="none">
            <a:spAutoFit/>
          </a:bodyPr>
          <a:lstStyle/>
          <a:p>
            <a:r>
              <a:rPr lang="en-US" sz="2000" dirty="0" smtClean="0"/>
              <a:t>The wave function of the neutron</a:t>
            </a:r>
            <a:endParaRPr lang="en-GB" sz="2000" b="1" dirty="0">
              <a:solidFill>
                <a:schemeClr val="accent2"/>
              </a:solidFill>
              <a:latin typeface="Times New Roman" pitchFamily="18" charset="0"/>
            </a:endParaRPr>
          </a:p>
        </p:txBody>
      </p:sp>
      <p:sp>
        <p:nvSpPr>
          <p:cNvPr id="60" name="Line 26"/>
          <p:cNvSpPr>
            <a:spLocks noChangeShapeType="1"/>
          </p:cNvSpPr>
          <p:nvPr/>
        </p:nvSpPr>
        <p:spPr bwMode="auto">
          <a:xfrm>
            <a:off x="2551112" y="4120110"/>
            <a:ext cx="609600" cy="0"/>
          </a:xfrm>
          <a:prstGeom prst="line">
            <a:avLst/>
          </a:prstGeom>
          <a:noFill/>
          <a:ln w="9525">
            <a:solidFill>
              <a:schemeClr val="tx1"/>
            </a:solidFill>
            <a:round/>
            <a:headEnd type="triangle" w="med" len="med"/>
            <a:tailEnd type="triangle" w="med" len="med"/>
          </a:ln>
        </p:spPr>
        <p:txBody>
          <a:bodyPr/>
          <a:lstStyle/>
          <a:p>
            <a:endParaRPr lang="ru-RU"/>
          </a:p>
        </p:txBody>
      </p:sp>
      <p:sp>
        <p:nvSpPr>
          <p:cNvPr id="61" name="Text Box 27"/>
          <p:cNvSpPr txBox="1">
            <a:spLocks noChangeArrowheads="1"/>
          </p:cNvSpPr>
          <p:nvPr/>
        </p:nvSpPr>
        <p:spPr bwMode="auto">
          <a:xfrm>
            <a:off x="2500298" y="3743270"/>
            <a:ext cx="673582" cy="400110"/>
          </a:xfrm>
          <a:prstGeom prst="rect">
            <a:avLst/>
          </a:prstGeom>
          <a:noFill/>
          <a:ln w="9525">
            <a:noFill/>
            <a:miter lim="800000"/>
            <a:headEnd/>
            <a:tailEnd/>
          </a:ln>
        </p:spPr>
        <p:txBody>
          <a:bodyPr wrap="none">
            <a:spAutoFit/>
          </a:bodyPr>
          <a:lstStyle/>
          <a:p>
            <a:r>
              <a:rPr lang="ru-RU" sz="2000" b="1" dirty="0" smtClean="0">
                <a:latin typeface="Times New Roman" pitchFamily="18" charset="0"/>
              </a:rPr>
              <a:t>6µ</a:t>
            </a:r>
            <a:r>
              <a:rPr lang="en-US" sz="2000" b="1" dirty="0" smtClean="0">
                <a:latin typeface="Times New Roman" pitchFamily="18" charset="0"/>
              </a:rPr>
              <a:t>m</a:t>
            </a:r>
            <a:endParaRPr lang="en-GB" sz="2000" b="1" dirty="0">
              <a:latin typeface="Times New Roman" pitchFamily="18" charset="0"/>
            </a:endParaRPr>
          </a:p>
        </p:txBody>
      </p:sp>
      <p:sp>
        <p:nvSpPr>
          <p:cNvPr id="62" name="TextBox 61"/>
          <p:cNvSpPr txBox="1"/>
          <p:nvPr/>
        </p:nvSpPr>
        <p:spPr>
          <a:xfrm>
            <a:off x="285720" y="1000108"/>
            <a:ext cx="8610600" cy="830997"/>
          </a:xfrm>
          <a:prstGeom prst="rect">
            <a:avLst/>
          </a:prstGeom>
          <a:noFill/>
        </p:spPr>
        <p:txBody>
          <a:bodyPr wrap="square" rtlCol="0">
            <a:spAutoFit/>
          </a:bodyPr>
          <a:lstStyle/>
          <a:p>
            <a:r>
              <a:rPr lang="en-US" sz="2400" dirty="0" smtClean="0"/>
              <a:t>The neutron potential energy as a function of distance from the surface:</a:t>
            </a:r>
            <a:endParaRPr lang="ru-RU" sz="2400" dirty="0"/>
          </a:p>
        </p:txBody>
      </p:sp>
      <p:sp>
        <p:nvSpPr>
          <p:cNvPr id="63" name="Прямоугольник 5"/>
          <p:cNvSpPr>
            <a:spLocks noChangeArrowheads="1"/>
          </p:cNvSpPr>
          <p:nvPr/>
        </p:nvSpPr>
        <p:spPr bwMode="auto">
          <a:xfrm>
            <a:off x="0" y="87312"/>
            <a:ext cx="1571625" cy="369888"/>
          </a:xfrm>
          <a:prstGeom prst="rect">
            <a:avLst/>
          </a:prstGeom>
          <a:noFill/>
          <a:ln w="9525">
            <a:noFill/>
            <a:miter lim="800000"/>
            <a:headEnd/>
            <a:tailEnd/>
          </a:ln>
        </p:spPr>
        <p:txBody>
          <a:bodyPr>
            <a:spAutoFit/>
          </a:bodyPr>
          <a:lstStyle/>
          <a:p>
            <a:r>
              <a:rPr lang="en-US" dirty="0" smtClean="0"/>
              <a:t>Introduction</a:t>
            </a:r>
            <a:endParaRPr lang="ru-RU" u="sng" dirty="0">
              <a:solidFill>
                <a:srgbClr val="000066"/>
              </a:solidFill>
            </a:endParaRPr>
          </a:p>
        </p:txBody>
      </p:sp>
      <p:sp>
        <p:nvSpPr>
          <p:cNvPr id="27" name="Text Box 20"/>
          <p:cNvSpPr txBox="1">
            <a:spLocks noChangeArrowheads="1"/>
          </p:cNvSpPr>
          <p:nvPr/>
        </p:nvSpPr>
        <p:spPr bwMode="auto">
          <a:xfrm>
            <a:off x="285720" y="5072074"/>
            <a:ext cx="8643998" cy="1569660"/>
          </a:xfrm>
          <a:prstGeom prst="rect">
            <a:avLst/>
          </a:prstGeom>
          <a:solidFill>
            <a:srgbClr val="CCFFCC">
              <a:alpha val="50195"/>
            </a:srgbClr>
          </a:solidFill>
          <a:ln w="9525">
            <a:solidFill>
              <a:srgbClr val="FF0000"/>
            </a:solidFill>
            <a:miter lim="800000"/>
            <a:headEnd/>
            <a:tailEnd/>
          </a:ln>
        </p:spPr>
        <p:txBody>
          <a:bodyPr wrap="square">
            <a:spAutoFit/>
          </a:bodyPr>
          <a:lstStyle/>
          <a:p>
            <a:r>
              <a:rPr lang="en-US" sz="2400" dirty="0" smtClean="0"/>
              <a:t>Low-energy neutrons form bound states on a flat surface (discrete levels) </a:t>
            </a:r>
            <a:r>
              <a:rPr lang="en-US" sz="2400" dirty="0" smtClean="0">
                <a:latin typeface="+mn-lt"/>
              </a:rPr>
              <a:t>with distance between the energy levels </a:t>
            </a:r>
            <a:r>
              <a:rPr lang="ru-RU" sz="2400" dirty="0" smtClean="0">
                <a:latin typeface="+mn-lt"/>
                <a:sym typeface="Symbol" pitchFamily="18" charset="2"/>
              </a:rPr>
              <a:t></a:t>
            </a:r>
            <a:r>
              <a:rPr lang="en-US" sz="2400" dirty="0" smtClean="0">
                <a:latin typeface="+mn-lt"/>
                <a:sym typeface="Symbol" pitchFamily="18" charset="2"/>
              </a:rPr>
              <a:t>E</a:t>
            </a:r>
            <a:r>
              <a:rPr lang="en-US" sz="2400" baseline="-25000" dirty="0" smtClean="0">
                <a:latin typeface="+mn-lt"/>
                <a:sym typeface="Symbol" pitchFamily="18" charset="2"/>
              </a:rPr>
              <a:t>n</a:t>
            </a:r>
            <a:r>
              <a:rPr lang="en-US" sz="2400" dirty="0" smtClean="0">
                <a:latin typeface="+mn-lt"/>
              </a:rPr>
              <a:t>~1peV. Their kinetic energy along the surface </a:t>
            </a:r>
            <a:r>
              <a:rPr lang="en-US" sz="2400" dirty="0" err="1" smtClean="0">
                <a:latin typeface="+mn-lt"/>
                <a:sym typeface="Symbol" pitchFamily="18" charset="2"/>
              </a:rPr>
              <a:t>K</a:t>
            </a:r>
            <a:r>
              <a:rPr lang="en-US" sz="2400" baseline="-25000" dirty="0" err="1" smtClean="0">
                <a:latin typeface="+mn-lt"/>
                <a:sym typeface="Symbol" pitchFamily="18" charset="2"/>
              </a:rPr>
              <a:t>n</a:t>
            </a:r>
            <a:r>
              <a:rPr lang="ru-RU" sz="2400" dirty="0" smtClean="0">
                <a:latin typeface="+mn-lt"/>
                <a:cs typeface="Times New Roman" pitchFamily="18" charset="0"/>
                <a:sym typeface="Mathematica1" pitchFamily="2" charset="2"/>
              </a:rPr>
              <a:t>100</a:t>
            </a:r>
            <a:r>
              <a:rPr lang="en-US" sz="2400" dirty="0" err="1" smtClean="0">
                <a:latin typeface="+mn-lt"/>
                <a:cs typeface="Times New Roman" pitchFamily="18" charset="0"/>
                <a:sym typeface="Mathematica1" pitchFamily="2" charset="2"/>
              </a:rPr>
              <a:t>neV</a:t>
            </a:r>
            <a:r>
              <a:rPr lang="en-US" sz="2400" dirty="0" smtClean="0">
                <a:latin typeface="+mn-lt"/>
                <a:cs typeface="Times New Roman" pitchFamily="18" charset="0"/>
                <a:sym typeface="Mathematica1" pitchFamily="2" charset="2"/>
              </a:rPr>
              <a:t>.</a:t>
            </a:r>
            <a:endParaRPr lang="ru-RU" sz="2400" b="1" dirty="0">
              <a:latin typeface="+mn-lt"/>
            </a:endParaRPr>
          </a:p>
        </p:txBody>
      </p:sp>
      <p:sp>
        <p:nvSpPr>
          <p:cNvPr id="28" name="Line 23"/>
          <p:cNvSpPr>
            <a:spLocks noChangeShapeType="1"/>
          </p:cNvSpPr>
          <p:nvPr/>
        </p:nvSpPr>
        <p:spPr bwMode="auto">
          <a:xfrm flipV="1">
            <a:off x="3071802" y="2357430"/>
            <a:ext cx="928694" cy="1000132"/>
          </a:xfrm>
          <a:prstGeom prst="line">
            <a:avLst/>
          </a:prstGeom>
          <a:noFill/>
          <a:ln w="25400">
            <a:solidFill>
              <a:schemeClr val="accent2"/>
            </a:solidFill>
            <a:round/>
            <a:headEnd type="triangle" w="med" len="med"/>
            <a:tailEnd/>
          </a:ln>
        </p:spPr>
        <p:txBody>
          <a:bodyPr/>
          <a:lstStyle/>
          <a:p>
            <a:endParaRPr lang="ru-RU"/>
          </a:p>
        </p:txBody>
      </p:sp>
      <p:sp>
        <p:nvSpPr>
          <p:cNvPr id="31" name="Freeform 21"/>
          <p:cNvSpPr>
            <a:spLocks/>
          </p:cNvSpPr>
          <p:nvPr/>
        </p:nvSpPr>
        <p:spPr bwMode="auto">
          <a:xfrm>
            <a:off x="2571736" y="2428868"/>
            <a:ext cx="1828801" cy="1009650"/>
          </a:xfrm>
          <a:custGeom>
            <a:avLst/>
            <a:gdLst>
              <a:gd name="T0" fmla="*/ 0 w 768"/>
              <a:gd name="T1" fmla="*/ 200 h 200"/>
              <a:gd name="T2" fmla="*/ 144 w 768"/>
              <a:gd name="T3" fmla="*/ 56 h 200"/>
              <a:gd name="T4" fmla="*/ 288 w 768"/>
              <a:gd name="T5" fmla="*/ 8 h 200"/>
              <a:gd name="T6" fmla="*/ 480 w 768"/>
              <a:gd name="T7" fmla="*/ 104 h 200"/>
              <a:gd name="T8" fmla="*/ 768 w 768"/>
              <a:gd name="T9" fmla="*/ 200 h 200"/>
              <a:gd name="T10" fmla="*/ 0 60000 65536"/>
              <a:gd name="T11" fmla="*/ 0 60000 65536"/>
              <a:gd name="T12" fmla="*/ 0 60000 65536"/>
              <a:gd name="T13" fmla="*/ 0 60000 65536"/>
              <a:gd name="T14" fmla="*/ 0 60000 65536"/>
              <a:gd name="T15" fmla="*/ 0 w 768"/>
              <a:gd name="T16" fmla="*/ 0 h 200"/>
              <a:gd name="T17" fmla="*/ 768 w 768"/>
              <a:gd name="T18" fmla="*/ 200 h 200"/>
              <a:gd name="connsiteX0" fmla="*/ 0 w 768"/>
              <a:gd name="connsiteY0" fmla="*/ 200 h 200"/>
              <a:gd name="connsiteX1" fmla="*/ 144 w 768"/>
              <a:gd name="connsiteY1" fmla="*/ 56 h 200"/>
              <a:gd name="connsiteX2" fmla="*/ 288 w 768"/>
              <a:gd name="connsiteY2" fmla="*/ 8 h 200"/>
              <a:gd name="connsiteX3" fmla="*/ 480 w 768"/>
              <a:gd name="connsiteY3" fmla="*/ 104 h 200"/>
              <a:gd name="connsiteX4" fmla="*/ 596 w 768"/>
              <a:gd name="connsiteY4" fmla="*/ 164 h 200"/>
              <a:gd name="connsiteX5" fmla="*/ 768 w 768"/>
              <a:gd name="connsiteY5" fmla="*/ 200 h 200"/>
              <a:gd name="connsiteX0" fmla="*/ 0 w 843"/>
              <a:gd name="connsiteY0" fmla="*/ 200 h 477"/>
              <a:gd name="connsiteX1" fmla="*/ 144 w 843"/>
              <a:gd name="connsiteY1" fmla="*/ 56 h 477"/>
              <a:gd name="connsiteX2" fmla="*/ 288 w 843"/>
              <a:gd name="connsiteY2" fmla="*/ 8 h 477"/>
              <a:gd name="connsiteX3" fmla="*/ 480 w 843"/>
              <a:gd name="connsiteY3" fmla="*/ 104 h 477"/>
              <a:gd name="connsiteX4" fmla="*/ 596 w 843"/>
              <a:gd name="connsiteY4" fmla="*/ 164 h 477"/>
              <a:gd name="connsiteX5" fmla="*/ 768 w 843"/>
              <a:gd name="connsiteY5" fmla="*/ 200 h 477"/>
              <a:gd name="connsiteX0" fmla="*/ 0 w 843"/>
              <a:gd name="connsiteY0" fmla="*/ 200 h 477"/>
              <a:gd name="connsiteX1" fmla="*/ 144 w 843"/>
              <a:gd name="connsiteY1" fmla="*/ 56 h 477"/>
              <a:gd name="connsiteX2" fmla="*/ 288 w 843"/>
              <a:gd name="connsiteY2" fmla="*/ 8 h 477"/>
              <a:gd name="connsiteX3" fmla="*/ 480 w 843"/>
              <a:gd name="connsiteY3" fmla="*/ 104 h 477"/>
              <a:gd name="connsiteX4" fmla="*/ 483 w 843"/>
              <a:gd name="connsiteY4" fmla="*/ 260 h 477"/>
              <a:gd name="connsiteX5" fmla="*/ 596 w 843"/>
              <a:gd name="connsiteY5" fmla="*/ 164 h 477"/>
              <a:gd name="connsiteX6" fmla="*/ 768 w 843"/>
              <a:gd name="connsiteY6" fmla="*/ 200 h 477"/>
              <a:gd name="connsiteX0" fmla="*/ 0 w 1152"/>
              <a:gd name="connsiteY0" fmla="*/ 200 h 477"/>
              <a:gd name="connsiteX1" fmla="*/ 144 w 1152"/>
              <a:gd name="connsiteY1" fmla="*/ 56 h 477"/>
              <a:gd name="connsiteX2" fmla="*/ 288 w 1152"/>
              <a:gd name="connsiteY2" fmla="*/ 8 h 477"/>
              <a:gd name="connsiteX3" fmla="*/ 480 w 1152"/>
              <a:gd name="connsiteY3" fmla="*/ 104 h 477"/>
              <a:gd name="connsiteX4" fmla="*/ 483 w 1152"/>
              <a:gd name="connsiteY4" fmla="*/ 260 h 477"/>
              <a:gd name="connsiteX5" fmla="*/ 596 w 1152"/>
              <a:gd name="connsiteY5" fmla="*/ 164 h 477"/>
              <a:gd name="connsiteX6" fmla="*/ 1152 w 1152"/>
              <a:gd name="connsiteY6" fmla="*/ 200 h 477"/>
              <a:gd name="connsiteX0" fmla="*/ 0 w 1152"/>
              <a:gd name="connsiteY0" fmla="*/ 200 h 477"/>
              <a:gd name="connsiteX1" fmla="*/ 144 w 1152"/>
              <a:gd name="connsiteY1" fmla="*/ 56 h 477"/>
              <a:gd name="connsiteX2" fmla="*/ 288 w 1152"/>
              <a:gd name="connsiteY2" fmla="*/ 8 h 477"/>
              <a:gd name="connsiteX3" fmla="*/ 480 w 1152"/>
              <a:gd name="connsiteY3" fmla="*/ 104 h 477"/>
              <a:gd name="connsiteX4" fmla="*/ 483 w 1152"/>
              <a:gd name="connsiteY4" fmla="*/ 260 h 477"/>
              <a:gd name="connsiteX5" fmla="*/ 596 w 1152"/>
              <a:gd name="connsiteY5" fmla="*/ 164 h 477"/>
              <a:gd name="connsiteX6" fmla="*/ 1152 w 1152"/>
              <a:gd name="connsiteY6" fmla="*/ 200 h 477"/>
              <a:gd name="connsiteX0" fmla="*/ 0 w 1152"/>
              <a:gd name="connsiteY0" fmla="*/ 200 h 477"/>
              <a:gd name="connsiteX1" fmla="*/ 144 w 1152"/>
              <a:gd name="connsiteY1" fmla="*/ 56 h 477"/>
              <a:gd name="connsiteX2" fmla="*/ 288 w 1152"/>
              <a:gd name="connsiteY2" fmla="*/ 8 h 477"/>
              <a:gd name="connsiteX3" fmla="*/ 480 w 1152"/>
              <a:gd name="connsiteY3" fmla="*/ 104 h 477"/>
              <a:gd name="connsiteX4" fmla="*/ 483 w 1152"/>
              <a:gd name="connsiteY4" fmla="*/ 260 h 477"/>
              <a:gd name="connsiteX5" fmla="*/ 596 w 1152"/>
              <a:gd name="connsiteY5" fmla="*/ 164 h 477"/>
              <a:gd name="connsiteX6" fmla="*/ 1152 w 1152"/>
              <a:gd name="connsiteY6" fmla="*/ 200 h 477"/>
              <a:gd name="connsiteX0" fmla="*/ 0 w 1152"/>
              <a:gd name="connsiteY0" fmla="*/ 200 h 477"/>
              <a:gd name="connsiteX1" fmla="*/ 48 w 1152"/>
              <a:gd name="connsiteY1" fmla="*/ 56 h 477"/>
              <a:gd name="connsiteX2" fmla="*/ 288 w 1152"/>
              <a:gd name="connsiteY2" fmla="*/ 8 h 477"/>
              <a:gd name="connsiteX3" fmla="*/ 480 w 1152"/>
              <a:gd name="connsiteY3" fmla="*/ 104 h 477"/>
              <a:gd name="connsiteX4" fmla="*/ 483 w 1152"/>
              <a:gd name="connsiteY4" fmla="*/ 260 h 477"/>
              <a:gd name="connsiteX5" fmla="*/ 596 w 1152"/>
              <a:gd name="connsiteY5" fmla="*/ 164 h 477"/>
              <a:gd name="connsiteX6" fmla="*/ 1152 w 1152"/>
              <a:gd name="connsiteY6" fmla="*/ 200 h 477"/>
              <a:gd name="connsiteX0" fmla="*/ 0 w 1152"/>
              <a:gd name="connsiteY0" fmla="*/ 200 h 477"/>
              <a:gd name="connsiteX1" fmla="*/ 48 w 1152"/>
              <a:gd name="connsiteY1" fmla="*/ 56 h 477"/>
              <a:gd name="connsiteX2" fmla="*/ 288 w 1152"/>
              <a:gd name="connsiteY2" fmla="*/ 8 h 477"/>
              <a:gd name="connsiteX3" fmla="*/ 480 w 1152"/>
              <a:gd name="connsiteY3" fmla="*/ 104 h 477"/>
              <a:gd name="connsiteX4" fmla="*/ 483 w 1152"/>
              <a:gd name="connsiteY4" fmla="*/ 260 h 477"/>
              <a:gd name="connsiteX5" fmla="*/ 596 w 1152"/>
              <a:gd name="connsiteY5" fmla="*/ 164 h 477"/>
              <a:gd name="connsiteX6" fmla="*/ 1152 w 1152"/>
              <a:gd name="connsiteY6" fmla="*/ 200 h 477"/>
              <a:gd name="connsiteX0" fmla="*/ 0 w 1152"/>
              <a:gd name="connsiteY0" fmla="*/ 222 h 499"/>
              <a:gd name="connsiteX1" fmla="*/ 48 w 1152"/>
              <a:gd name="connsiteY1" fmla="*/ 78 h 499"/>
              <a:gd name="connsiteX2" fmla="*/ 288 w 1152"/>
              <a:gd name="connsiteY2" fmla="*/ 30 h 499"/>
              <a:gd name="connsiteX3" fmla="*/ 152 w 1152"/>
              <a:gd name="connsiteY3" fmla="*/ 16 h 499"/>
              <a:gd name="connsiteX4" fmla="*/ 480 w 1152"/>
              <a:gd name="connsiteY4" fmla="*/ 126 h 499"/>
              <a:gd name="connsiteX5" fmla="*/ 483 w 1152"/>
              <a:gd name="connsiteY5" fmla="*/ 282 h 499"/>
              <a:gd name="connsiteX6" fmla="*/ 596 w 1152"/>
              <a:gd name="connsiteY6" fmla="*/ 186 h 499"/>
              <a:gd name="connsiteX7" fmla="*/ 1152 w 1152"/>
              <a:gd name="connsiteY7" fmla="*/ 222 h 499"/>
              <a:gd name="connsiteX0" fmla="*/ 0 w 1152"/>
              <a:gd name="connsiteY0" fmla="*/ 222 h 499"/>
              <a:gd name="connsiteX1" fmla="*/ 48 w 1152"/>
              <a:gd name="connsiteY1" fmla="*/ 78 h 499"/>
              <a:gd name="connsiteX2" fmla="*/ 288 w 1152"/>
              <a:gd name="connsiteY2" fmla="*/ 30 h 499"/>
              <a:gd name="connsiteX3" fmla="*/ 152 w 1152"/>
              <a:gd name="connsiteY3" fmla="*/ 16 h 499"/>
              <a:gd name="connsiteX4" fmla="*/ 480 w 1152"/>
              <a:gd name="connsiteY4" fmla="*/ 126 h 499"/>
              <a:gd name="connsiteX5" fmla="*/ 483 w 1152"/>
              <a:gd name="connsiteY5" fmla="*/ 282 h 499"/>
              <a:gd name="connsiteX6" fmla="*/ 596 w 1152"/>
              <a:gd name="connsiteY6" fmla="*/ 186 h 499"/>
              <a:gd name="connsiteX7" fmla="*/ 1152 w 1152"/>
              <a:gd name="connsiteY7" fmla="*/ 222 h 499"/>
              <a:gd name="connsiteX0" fmla="*/ 0 w 1152"/>
              <a:gd name="connsiteY0" fmla="*/ 214 h 491"/>
              <a:gd name="connsiteX1" fmla="*/ 48 w 1152"/>
              <a:gd name="connsiteY1" fmla="*/ 70 h 491"/>
              <a:gd name="connsiteX2" fmla="*/ 152 w 1152"/>
              <a:gd name="connsiteY2" fmla="*/ 8 h 491"/>
              <a:gd name="connsiteX3" fmla="*/ 480 w 1152"/>
              <a:gd name="connsiteY3" fmla="*/ 118 h 491"/>
              <a:gd name="connsiteX4" fmla="*/ 483 w 1152"/>
              <a:gd name="connsiteY4" fmla="*/ 274 h 491"/>
              <a:gd name="connsiteX5" fmla="*/ 596 w 1152"/>
              <a:gd name="connsiteY5" fmla="*/ 178 h 491"/>
              <a:gd name="connsiteX6" fmla="*/ 1152 w 1152"/>
              <a:gd name="connsiteY6" fmla="*/ 214 h 491"/>
              <a:gd name="connsiteX0" fmla="*/ 0 w 1152"/>
              <a:gd name="connsiteY0" fmla="*/ 214 h 491"/>
              <a:gd name="connsiteX1" fmla="*/ 48 w 1152"/>
              <a:gd name="connsiteY1" fmla="*/ 70 h 491"/>
              <a:gd name="connsiteX2" fmla="*/ 152 w 1152"/>
              <a:gd name="connsiteY2" fmla="*/ 8 h 491"/>
              <a:gd name="connsiteX3" fmla="*/ 288 w 1152"/>
              <a:gd name="connsiteY3" fmla="*/ 118 h 491"/>
              <a:gd name="connsiteX4" fmla="*/ 483 w 1152"/>
              <a:gd name="connsiteY4" fmla="*/ 274 h 491"/>
              <a:gd name="connsiteX5" fmla="*/ 596 w 1152"/>
              <a:gd name="connsiteY5" fmla="*/ 178 h 491"/>
              <a:gd name="connsiteX6" fmla="*/ 1152 w 1152"/>
              <a:gd name="connsiteY6" fmla="*/ 214 h 491"/>
              <a:gd name="connsiteX0" fmla="*/ 0 w 1152"/>
              <a:gd name="connsiteY0" fmla="*/ 214 h 491"/>
              <a:gd name="connsiteX1" fmla="*/ 48 w 1152"/>
              <a:gd name="connsiteY1" fmla="*/ 70 h 491"/>
              <a:gd name="connsiteX2" fmla="*/ 152 w 1152"/>
              <a:gd name="connsiteY2" fmla="*/ 8 h 491"/>
              <a:gd name="connsiteX3" fmla="*/ 288 w 1152"/>
              <a:gd name="connsiteY3" fmla="*/ 118 h 491"/>
              <a:gd name="connsiteX4" fmla="*/ 483 w 1152"/>
              <a:gd name="connsiteY4" fmla="*/ 274 h 491"/>
              <a:gd name="connsiteX5" fmla="*/ 491 w 1152"/>
              <a:gd name="connsiteY5" fmla="*/ 460 h 491"/>
              <a:gd name="connsiteX6" fmla="*/ 596 w 1152"/>
              <a:gd name="connsiteY6" fmla="*/ 178 h 491"/>
              <a:gd name="connsiteX7" fmla="*/ 1152 w 1152"/>
              <a:gd name="connsiteY7" fmla="*/ 214 h 491"/>
              <a:gd name="connsiteX0" fmla="*/ 0 w 1152"/>
              <a:gd name="connsiteY0" fmla="*/ 214 h 491"/>
              <a:gd name="connsiteX1" fmla="*/ 48 w 1152"/>
              <a:gd name="connsiteY1" fmla="*/ 70 h 491"/>
              <a:gd name="connsiteX2" fmla="*/ 152 w 1152"/>
              <a:gd name="connsiteY2" fmla="*/ 8 h 491"/>
              <a:gd name="connsiteX3" fmla="*/ 288 w 1152"/>
              <a:gd name="connsiteY3" fmla="*/ 118 h 491"/>
              <a:gd name="connsiteX4" fmla="*/ 483 w 1152"/>
              <a:gd name="connsiteY4" fmla="*/ 274 h 491"/>
              <a:gd name="connsiteX5" fmla="*/ 596 w 1152"/>
              <a:gd name="connsiteY5" fmla="*/ 178 h 491"/>
              <a:gd name="connsiteX6" fmla="*/ 1152 w 1152"/>
              <a:gd name="connsiteY6" fmla="*/ 214 h 491"/>
              <a:gd name="connsiteX0" fmla="*/ 0 w 1152"/>
              <a:gd name="connsiteY0" fmla="*/ 214 h 491"/>
              <a:gd name="connsiteX1" fmla="*/ 48 w 1152"/>
              <a:gd name="connsiteY1" fmla="*/ 70 h 491"/>
              <a:gd name="connsiteX2" fmla="*/ 152 w 1152"/>
              <a:gd name="connsiteY2" fmla="*/ 8 h 491"/>
              <a:gd name="connsiteX3" fmla="*/ 288 w 1152"/>
              <a:gd name="connsiteY3" fmla="*/ 118 h 491"/>
              <a:gd name="connsiteX4" fmla="*/ 483 w 1152"/>
              <a:gd name="connsiteY4" fmla="*/ 466 h 491"/>
              <a:gd name="connsiteX5" fmla="*/ 596 w 1152"/>
              <a:gd name="connsiteY5" fmla="*/ 178 h 491"/>
              <a:gd name="connsiteX6" fmla="*/ 1152 w 1152"/>
              <a:gd name="connsiteY6" fmla="*/ 214 h 491"/>
              <a:gd name="connsiteX0" fmla="*/ 0 w 1152"/>
              <a:gd name="connsiteY0" fmla="*/ 214 h 731"/>
              <a:gd name="connsiteX1" fmla="*/ 48 w 1152"/>
              <a:gd name="connsiteY1" fmla="*/ 70 h 731"/>
              <a:gd name="connsiteX2" fmla="*/ 152 w 1152"/>
              <a:gd name="connsiteY2" fmla="*/ 8 h 731"/>
              <a:gd name="connsiteX3" fmla="*/ 288 w 1152"/>
              <a:gd name="connsiteY3" fmla="*/ 118 h 731"/>
              <a:gd name="connsiteX4" fmla="*/ 483 w 1152"/>
              <a:gd name="connsiteY4" fmla="*/ 466 h 731"/>
              <a:gd name="connsiteX5" fmla="*/ 740 w 1152"/>
              <a:gd name="connsiteY5" fmla="*/ 418 h 731"/>
              <a:gd name="connsiteX6" fmla="*/ 1152 w 1152"/>
              <a:gd name="connsiteY6" fmla="*/ 214 h 731"/>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1152 w 1152"/>
              <a:gd name="connsiteY6"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838 w 1152"/>
              <a:gd name="connsiteY6" fmla="*/ 309 h 516"/>
              <a:gd name="connsiteX7" fmla="*/ 1152 w 1152"/>
              <a:gd name="connsiteY7" fmla="*/ 214 h 516"/>
              <a:gd name="connsiteX0" fmla="*/ 0 w 1152"/>
              <a:gd name="connsiteY0" fmla="*/ 214 h 516"/>
              <a:gd name="connsiteX1" fmla="*/ 48 w 1152"/>
              <a:gd name="connsiteY1" fmla="*/ 70 h 516"/>
              <a:gd name="connsiteX2" fmla="*/ 152 w 1152"/>
              <a:gd name="connsiteY2" fmla="*/ 8 h 516"/>
              <a:gd name="connsiteX3" fmla="*/ 288 w 1152"/>
              <a:gd name="connsiteY3" fmla="*/ 118 h 516"/>
              <a:gd name="connsiteX4" fmla="*/ 483 w 1152"/>
              <a:gd name="connsiteY4" fmla="*/ 466 h 516"/>
              <a:gd name="connsiteX5" fmla="*/ 740 w 1152"/>
              <a:gd name="connsiteY5" fmla="*/ 418 h 516"/>
              <a:gd name="connsiteX6" fmla="*/ 838 w 1152"/>
              <a:gd name="connsiteY6" fmla="*/ 309 h 516"/>
              <a:gd name="connsiteX7" fmla="*/ 1152 w 1152"/>
              <a:gd name="connsiteY7" fmla="*/ 214 h 516"/>
              <a:gd name="connsiteX0" fmla="*/ 0 w 1152"/>
              <a:gd name="connsiteY0" fmla="*/ 214 h 498"/>
              <a:gd name="connsiteX1" fmla="*/ 48 w 1152"/>
              <a:gd name="connsiteY1" fmla="*/ 70 h 498"/>
              <a:gd name="connsiteX2" fmla="*/ 152 w 1152"/>
              <a:gd name="connsiteY2" fmla="*/ 8 h 498"/>
              <a:gd name="connsiteX3" fmla="*/ 288 w 1152"/>
              <a:gd name="connsiteY3" fmla="*/ 118 h 498"/>
              <a:gd name="connsiteX4" fmla="*/ 483 w 1152"/>
              <a:gd name="connsiteY4" fmla="*/ 466 h 498"/>
              <a:gd name="connsiteX5" fmla="*/ 838 w 1152"/>
              <a:gd name="connsiteY5" fmla="*/ 309 h 498"/>
              <a:gd name="connsiteX6" fmla="*/ 1152 w 1152"/>
              <a:gd name="connsiteY6" fmla="*/ 214 h 498"/>
              <a:gd name="connsiteX0" fmla="*/ 0 w 1152"/>
              <a:gd name="connsiteY0" fmla="*/ 214 h 498"/>
              <a:gd name="connsiteX1" fmla="*/ 48 w 1152"/>
              <a:gd name="connsiteY1" fmla="*/ 70 h 498"/>
              <a:gd name="connsiteX2" fmla="*/ 152 w 1152"/>
              <a:gd name="connsiteY2" fmla="*/ 8 h 498"/>
              <a:gd name="connsiteX3" fmla="*/ 288 w 1152"/>
              <a:gd name="connsiteY3" fmla="*/ 118 h 498"/>
              <a:gd name="connsiteX4" fmla="*/ 483 w 1152"/>
              <a:gd name="connsiteY4" fmla="*/ 466 h 498"/>
              <a:gd name="connsiteX5" fmla="*/ 838 w 1152"/>
              <a:gd name="connsiteY5" fmla="*/ 309 h 498"/>
              <a:gd name="connsiteX6" fmla="*/ 1152 w 1152"/>
              <a:gd name="connsiteY6" fmla="*/ 214 h 498"/>
              <a:gd name="connsiteX0" fmla="*/ 0 w 1152"/>
              <a:gd name="connsiteY0" fmla="*/ 342 h 626"/>
              <a:gd name="connsiteX1" fmla="*/ 48 w 1152"/>
              <a:gd name="connsiteY1" fmla="*/ 198 h 626"/>
              <a:gd name="connsiteX2" fmla="*/ 152 w 1152"/>
              <a:gd name="connsiteY2" fmla="*/ 136 h 626"/>
              <a:gd name="connsiteX3" fmla="*/ 288 w 1152"/>
              <a:gd name="connsiteY3" fmla="*/ 246 h 626"/>
              <a:gd name="connsiteX4" fmla="*/ 483 w 1152"/>
              <a:gd name="connsiteY4" fmla="*/ 594 h 626"/>
              <a:gd name="connsiteX5" fmla="*/ 838 w 1152"/>
              <a:gd name="connsiteY5" fmla="*/ 437 h 626"/>
              <a:gd name="connsiteX6" fmla="*/ 1152 w 1152"/>
              <a:gd name="connsiteY6" fmla="*/ 342 h 626"/>
              <a:gd name="connsiteX0" fmla="*/ 0 w 1152"/>
              <a:gd name="connsiteY0" fmla="*/ 472 h 756"/>
              <a:gd name="connsiteX1" fmla="*/ 48 w 1152"/>
              <a:gd name="connsiteY1" fmla="*/ 328 h 756"/>
              <a:gd name="connsiteX2" fmla="*/ 152 w 1152"/>
              <a:gd name="connsiteY2" fmla="*/ 266 h 756"/>
              <a:gd name="connsiteX3" fmla="*/ 302 w 1152"/>
              <a:gd name="connsiteY3" fmla="*/ 18 h 756"/>
              <a:gd name="connsiteX4" fmla="*/ 288 w 1152"/>
              <a:gd name="connsiteY4" fmla="*/ 376 h 756"/>
              <a:gd name="connsiteX5" fmla="*/ 483 w 1152"/>
              <a:gd name="connsiteY5" fmla="*/ 724 h 756"/>
              <a:gd name="connsiteX6" fmla="*/ 838 w 1152"/>
              <a:gd name="connsiteY6" fmla="*/ 567 h 756"/>
              <a:gd name="connsiteX7" fmla="*/ 1152 w 1152"/>
              <a:gd name="connsiteY7" fmla="*/ 472 h 756"/>
              <a:gd name="connsiteX0" fmla="*/ 0 w 1152"/>
              <a:gd name="connsiteY0" fmla="*/ 472 h 756"/>
              <a:gd name="connsiteX1" fmla="*/ 48 w 1152"/>
              <a:gd name="connsiteY1" fmla="*/ 328 h 756"/>
              <a:gd name="connsiteX2" fmla="*/ 152 w 1152"/>
              <a:gd name="connsiteY2" fmla="*/ 266 h 756"/>
              <a:gd name="connsiteX3" fmla="*/ 302 w 1152"/>
              <a:gd name="connsiteY3" fmla="*/ 18 h 756"/>
              <a:gd name="connsiteX4" fmla="*/ 288 w 1152"/>
              <a:gd name="connsiteY4" fmla="*/ 376 h 756"/>
              <a:gd name="connsiteX5" fmla="*/ 483 w 1152"/>
              <a:gd name="connsiteY5" fmla="*/ 724 h 756"/>
              <a:gd name="connsiteX6" fmla="*/ 838 w 1152"/>
              <a:gd name="connsiteY6" fmla="*/ 567 h 756"/>
              <a:gd name="connsiteX7" fmla="*/ 1152 w 1152"/>
              <a:gd name="connsiteY7" fmla="*/ 472 h 756"/>
              <a:gd name="connsiteX0" fmla="*/ 0 w 1152"/>
              <a:gd name="connsiteY0" fmla="*/ 472 h 756"/>
              <a:gd name="connsiteX1" fmla="*/ 48 w 1152"/>
              <a:gd name="connsiteY1" fmla="*/ 328 h 756"/>
              <a:gd name="connsiteX2" fmla="*/ 152 w 1152"/>
              <a:gd name="connsiteY2" fmla="*/ 266 h 756"/>
              <a:gd name="connsiteX3" fmla="*/ 158 w 1152"/>
              <a:gd name="connsiteY3" fmla="*/ 266 h 756"/>
              <a:gd name="connsiteX4" fmla="*/ 302 w 1152"/>
              <a:gd name="connsiteY4" fmla="*/ 18 h 756"/>
              <a:gd name="connsiteX5" fmla="*/ 288 w 1152"/>
              <a:gd name="connsiteY5" fmla="*/ 376 h 756"/>
              <a:gd name="connsiteX6" fmla="*/ 483 w 1152"/>
              <a:gd name="connsiteY6" fmla="*/ 724 h 756"/>
              <a:gd name="connsiteX7" fmla="*/ 838 w 1152"/>
              <a:gd name="connsiteY7" fmla="*/ 567 h 756"/>
              <a:gd name="connsiteX8" fmla="*/ 1152 w 1152"/>
              <a:gd name="connsiteY8" fmla="*/ 472 h 756"/>
              <a:gd name="connsiteX0" fmla="*/ 0 w 1152"/>
              <a:gd name="connsiteY0" fmla="*/ 472 h 756"/>
              <a:gd name="connsiteX1" fmla="*/ 48 w 1152"/>
              <a:gd name="connsiteY1" fmla="*/ 328 h 756"/>
              <a:gd name="connsiteX2" fmla="*/ 152 w 1152"/>
              <a:gd name="connsiteY2" fmla="*/ 266 h 756"/>
              <a:gd name="connsiteX3" fmla="*/ 158 w 1152"/>
              <a:gd name="connsiteY3" fmla="*/ 266 h 756"/>
              <a:gd name="connsiteX4" fmla="*/ 302 w 1152"/>
              <a:gd name="connsiteY4" fmla="*/ 18 h 756"/>
              <a:gd name="connsiteX5" fmla="*/ 288 w 1152"/>
              <a:gd name="connsiteY5" fmla="*/ 376 h 756"/>
              <a:gd name="connsiteX6" fmla="*/ 483 w 1152"/>
              <a:gd name="connsiteY6" fmla="*/ 724 h 756"/>
              <a:gd name="connsiteX7" fmla="*/ 838 w 1152"/>
              <a:gd name="connsiteY7" fmla="*/ 567 h 756"/>
              <a:gd name="connsiteX8" fmla="*/ 1152 w 1152"/>
              <a:gd name="connsiteY8" fmla="*/ 472 h 756"/>
              <a:gd name="connsiteX0" fmla="*/ 472 w 1624"/>
              <a:gd name="connsiteY0" fmla="*/ 472 h 756"/>
              <a:gd name="connsiteX1" fmla="*/ 520 w 1624"/>
              <a:gd name="connsiteY1" fmla="*/ 328 h 756"/>
              <a:gd name="connsiteX2" fmla="*/ 624 w 1624"/>
              <a:gd name="connsiteY2" fmla="*/ 266 h 756"/>
              <a:gd name="connsiteX3" fmla="*/ 630 w 1624"/>
              <a:gd name="connsiteY3" fmla="*/ 266 h 756"/>
              <a:gd name="connsiteX4" fmla="*/ 774 w 1624"/>
              <a:gd name="connsiteY4" fmla="*/ 18 h 756"/>
              <a:gd name="connsiteX5" fmla="*/ 760 w 1624"/>
              <a:gd name="connsiteY5" fmla="*/ 376 h 756"/>
              <a:gd name="connsiteX6" fmla="*/ 955 w 1624"/>
              <a:gd name="connsiteY6" fmla="*/ 724 h 756"/>
              <a:gd name="connsiteX7" fmla="*/ 1310 w 1624"/>
              <a:gd name="connsiteY7" fmla="*/ 567 h 756"/>
              <a:gd name="connsiteX8" fmla="*/ 1624 w 1624"/>
              <a:gd name="connsiteY8" fmla="*/ 472 h 756"/>
              <a:gd name="connsiteX0" fmla="*/ 0 w 1152"/>
              <a:gd name="connsiteY0" fmla="*/ 472 h 756"/>
              <a:gd name="connsiteX1" fmla="*/ 48 w 1152"/>
              <a:gd name="connsiteY1" fmla="*/ 328 h 756"/>
              <a:gd name="connsiteX2" fmla="*/ 152 w 1152"/>
              <a:gd name="connsiteY2" fmla="*/ 266 h 756"/>
              <a:gd name="connsiteX3" fmla="*/ 302 w 1152"/>
              <a:gd name="connsiteY3" fmla="*/ 18 h 756"/>
              <a:gd name="connsiteX4" fmla="*/ 288 w 1152"/>
              <a:gd name="connsiteY4" fmla="*/ 376 h 756"/>
              <a:gd name="connsiteX5" fmla="*/ 483 w 1152"/>
              <a:gd name="connsiteY5" fmla="*/ 724 h 756"/>
              <a:gd name="connsiteX6" fmla="*/ 838 w 1152"/>
              <a:gd name="connsiteY6" fmla="*/ 567 h 756"/>
              <a:gd name="connsiteX7" fmla="*/ 1152 w 1152"/>
              <a:gd name="connsiteY7" fmla="*/ 472 h 756"/>
              <a:gd name="connsiteX0" fmla="*/ 2 w 1154"/>
              <a:gd name="connsiteY0" fmla="*/ 462 h 746"/>
              <a:gd name="connsiteX1" fmla="*/ 50 w 1154"/>
              <a:gd name="connsiteY1" fmla="*/ 318 h 746"/>
              <a:gd name="connsiteX2" fmla="*/ 304 w 1154"/>
              <a:gd name="connsiteY2" fmla="*/ 8 h 746"/>
              <a:gd name="connsiteX3" fmla="*/ 290 w 1154"/>
              <a:gd name="connsiteY3" fmla="*/ 366 h 746"/>
              <a:gd name="connsiteX4" fmla="*/ 485 w 1154"/>
              <a:gd name="connsiteY4" fmla="*/ 714 h 746"/>
              <a:gd name="connsiteX5" fmla="*/ 840 w 1154"/>
              <a:gd name="connsiteY5" fmla="*/ 557 h 746"/>
              <a:gd name="connsiteX6" fmla="*/ 1154 w 1154"/>
              <a:gd name="connsiteY6" fmla="*/ 462 h 746"/>
              <a:gd name="connsiteX0" fmla="*/ 2 w 1154"/>
              <a:gd name="connsiteY0" fmla="*/ 462 h 746"/>
              <a:gd name="connsiteX1" fmla="*/ 50 w 1154"/>
              <a:gd name="connsiteY1" fmla="*/ 318 h 746"/>
              <a:gd name="connsiteX2" fmla="*/ 304 w 1154"/>
              <a:gd name="connsiteY2" fmla="*/ 8 h 746"/>
              <a:gd name="connsiteX3" fmla="*/ 485 w 1154"/>
              <a:gd name="connsiteY3" fmla="*/ 714 h 746"/>
              <a:gd name="connsiteX4" fmla="*/ 840 w 1154"/>
              <a:gd name="connsiteY4" fmla="*/ 557 h 746"/>
              <a:gd name="connsiteX5" fmla="*/ 1154 w 1154"/>
              <a:gd name="connsiteY5" fmla="*/ 462 h 746"/>
              <a:gd name="connsiteX0" fmla="*/ 0 w 1152"/>
              <a:gd name="connsiteY0" fmla="*/ 318 h 602"/>
              <a:gd name="connsiteX1" fmla="*/ 48 w 1152"/>
              <a:gd name="connsiteY1" fmla="*/ 174 h 602"/>
              <a:gd name="connsiteX2" fmla="*/ 206 w 1152"/>
              <a:gd name="connsiteY2" fmla="*/ 8 h 602"/>
              <a:gd name="connsiteX3" fmla="*/ 483 w 1152"/>
              <a:gd name="connsiteY3" fmla="*/ 570 h 602"/>
              <a:gd name="connsiteX4" fmla="*/ 838 w 1152"/>
              <a:gd name="connsiteY4" fmla="*/ 413 h 602"/>
              <a:gd name="connsiteX5" fmla="*/ 1152 w 1152"/>
              <a:gd name="connsiteY5" fmla="*/ 318 h 602"/>
              <a:gd name="connsiteX0" fmla="*/ 0 w 1152"/>
              <a:gd name="connsiteY0" fmla="*/ 352 h 636"/>
              <a:gd name="connsiteX1" fmla="*/ 206 w 1152"/>
              <a:gd name="connsiteY1" fmla="*/ 42 h 636"/>
              <a:gd name="connsiteX2" fmla="*/ 483 w 1152"/>
              <a:gd name="connsiteY2" fmla="*/ 604 h 636"/>
              <a:gd name="connsiteX3" fmla="*/ 838 w 1152"/>
              <a:gd name="connsiteY3" fmla="*/ 447 h 636"/>
              <a:gd name="connsiteX4" fmla="*/ 1152 w 1152"/>
              <a:gd name="connsiteY4" fmla="*/ 352 h 636"/>
              <a:gd name="connsiteX0" fmla="*/ 0 w 1152"/>
              <a:gd name="connsiteY0" fmla="*/ 352 h 636"/>
              <a:gd name="connsiteX1" fmla="*/ 206 w 1152"/>
              <a:gd name="connsiteY1" fmla="*/ 42 h 636"/>
              <a:gd name="connsiteX2" fmla="*/ 483 w 1152"/>
              <a:gd name="connsiteY2" fmla="*/ 604 h 636"/>
              <a:gd name="connsiteX3" fmla="*/ 742 w 1152"/>
              <a:gd name="connsiteY3" fmla="*/ 447 h 636"/>
              <a:gd name="connsiteX4" fmla="*/ 1152 w 1152"/>
              <a:gd name="connsiteY4" fmla="*/ 352 h 636"/>
              <a:gd name="connsiteX0" fmla="*/ 0 w 1152"/>
              <a:gd name="connsiteY0" fmla="*/ 352 h 636"/>
              <a:gd name="connsiteX1" fmla="*/ 206 w 1152"/>
              <a:gd name="connsiteY1" fmla="*/ 42 h 636"/>
              <a:gd name="connsiteX2" fmla="*/ 483 w 1152"/>
              <a:gd name="connsiteY2" fmla="*/ 604 h 636"/>
              <a:gd name="connsiteX3" fmla="*/ 742 w 1152"/>
              <a:gd name="connsiteY3" fmla="*/ 447 h 636"/>
              <a:gd name="connsiteX4" fmla="*/ 1152 w 1152"/>
              <a:gd name="connsiteY4" fmla="*/ 352 h 636"/>
              <a:gd name="connsiteX0" fmla="*/ 0 w 1152"/>
              <a:gd name="connsiteY0" fmla="*/ 352 h 636"/>
              <a:gd name="connsiteX1" fmla="*/ 206 w 1152"/>
              <a:gd name="connsiteY1" fmla="*/ 42 h 636"/>
              <a:gd name="connsiteX2" fmla="*/ 483 w 1152"/>
              <a:gd name="connsiteY2" fmla="*/ 604 h 636"/>
              <a:gd name="connsiteX3" fmla="*/ 742 w 1152"/>
              <a:gd name="connsiteY3" fmla="*/ 447 h 636"/>
              <a:gd name="connsiteX4" fmla="*/ 1152 w 1152"/>
              <a:gd name="connsiteY4" fmla="*/ 352 h 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 h="636">
                <a:moveTo>
                  <a:pt x="0" y="352"/>
                </a:moveTo>
                <a:cubicBezTo>
                  <a:pt x="43" y="288"/>
                  <a:pt x="126" y="0"/>
                  <a:pt x="206" y="42"/>
                </a:cubicBezTo>
                <a:cubicBezTo>
                  <a:pt x="278" y="108"/>
                  <a:pt x="394" y="513"/>
                  <a:pt x="483" y="604"/>
                </a:cubicBezTo>
                <a:cubicBezTo>
                  <a:pt x="575" y="636"/>
                  <a:pt x="631" y="489"/>
                  <a:pt x="742" y="447"/>
                </a:cubicBezTo>
                <a:cubicBezTo>
                  <a:pt x="818" y="394"/>
                  <a:pt x="1084" y="384"/>
                  <a:pt x="1152" y="352"/>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32" name="Text Box 22"/>
          <p:cNvSpPr txBox="1">
            <a:spLocks noChangeArrowheads="1"/>
          </p:cNvSpPr>
          <p:nvPr/>
        </p:nvSpPr>
        <p:spPr bwMode="auto">
          <a:xfrm>
            <a:off x="2644761" y="2593970"/>
            <a:ext cx="356188" cy="461665"/>
          </a:xfrm>
          <a:prstGeom prst="rect">
            <a:avLst/>
          </a:prstGeom>
          <a:noFill/>
          <a:ln w="9525">
            <a:noFill/>
            <a:miter lim="800000"/>
            <a:headEnd/>
            <a:tailEnd/>
          </a:ln>
        </p:spPr>
        <p:txBody>
          <a:bodyPr wrap="square">
            <a:spAutoFit/>
          </a:bodyPr>
          <a:lstStyle/>
          <a:p>
            <a:r>
              <a:rPr lang="en-US" sz="2400" dirty="0" smtClean="0">
                <a:latin typeface="Times New Roman" pitchFamily="18" charset="0"/>
              </a:rPr>
              <a:t>n</a:t>
            </a:r>
            <a:endParaRPr lang="ru-RU" sz="2400" dirty="0">
              <a:latin typeface="Times New Roman" pitchFamily="18" charset="0"/>
            </a:endParaRPr>
          </a:p>
        </p:txBody>
      </p:sp>
      <p:sp>
        <p:nvSpPr>
          <p:cNvPr id="33" name="Line 23"/>
          <p:cNvSpPr>
            <a:spLocks noChangeShapeType="1"/>
          </p:cNvSpPr>
          <p:nvPr/>
        </p:nvSpPr>
        <p:spPr bwMode="auto">
          <a:xfrm>
            <a:off x="3576630" y="3565766"/>
            <a:ext cx="152400" cy="304800"/>
          </a:xfrm>
          <a:prstGeom prst="line">
            <a:avLst/>
          </a:prstGeom>
          <a:noFill/>
          <a:ln w="25400">
            <a:solidFill>
              <a:schemeClr val="accent2"/>
            </a:solidFill>
            <a:round/>
            <a:headEnd type="triangle" w="med" len="med"/>
            <a:tailEnd/>
          </a:ln>
        </p:spPr>
        <p:txBody>
          <a:bodyPr/>
          <a:lstStyle/>
          <a:p>
            <a:endParaRPr lang="ru-RU"/>
          </a:p>
        </p:txBody>
      </p:sp>
      <p:sp>
        <p:nvSpPr>
          <p:cNvPr id="34" name="Text Box 24"/>
          <p:cNvSpPr txBox="1">
            <a:spLocks noChangeArrowheads="1"/>
          </p:cNvSpPr>
          <p:nvPr/>
        </p:nvSpPr>
        <p:spPr bwMode="auto">
          <a:xfrm>
            <a:off x="3136876" y="3743270"/>
            <a:ext cx="4292644" cy="400110"/>
          </a:xfrm>
          <a:prstGeom prst="rect">
            <a:avLst/>
          </a:prstGeom>
          <a:noFill/>
          <a:ln w="9525">
            <a:noFill/>
            <a:miter lim="800000"/>
            <a:headEnd/>
            <a:tailEnd/>
          </a:ln>
        </p:spPr>
        <p:txBody>
          <a:bodyPr wrap="square">
            <a:spAutoFit/>
          </a:bodyPr>
          <a:lstStyle/>
          <a:p>
            <a:r>
              <a:rPr lang="en-US" sz="2000" dirty="0" smtClean="0"/>
              <a:t>The lower level of the neutron</a:t>
            </a:r>
            <a:endParaRPr lang="en-GB" sz="2000" b="1" dirty="0">
              <a:solidFill>
                <a:schemeClr val="accent2"/>
              </a:solidFill>
              <a:latin typeface="Times New Roman" pitchFamily="18" charset="0"/>
            </a:endParaRPr>
          </a:p>
        </p:txBody>
      </p:sp>
      <p:sp>
        <p:nvSpPr>
          <p:cNvPr id="36" name="Line 23"/>
          <p:cNvSpPr>
            <a:spLocks noChangeShapeType="1"/>
          </p:cNvSpPr>
          <p:nvPr/>
        </p:nvSpPr>
        <p:spPr bwMode="auto">
          <a:xfrm flipH="1" flipV="1">
            <a:off x="1785918" y="2571744"/>
            <a:ext cx="928694" cy="71438"/>
          </a:xfrm>
          <a:prstGeom prst="line">
            <a:avLst/>
          </a:prstGeom>
          <a:noFill/>
          <a:ln w="25400">
            <a:solidFill>
              <a:schemeClr val="accent2"/>
            </a:solidFill>
            <a:round/>
            <a:headEnd type="triangle" w="med" len="med"/>
            <a:tailEnd/>
          </a:ln>
        </p:spPr>
        <p:txBody>
          <a:bodyPr/>
          <a:lstStyle/>
          <a:p>
            <a:endParaRPr lang="ru-RU"/>
          </a:p>
        </p:txBody>
      </p:sp>
      <p:sp>
        <p:nvSpPr>
          <p:cNvPr id="42" name="Text Box 24"/>
          <p:cNvSpPr txBox="1">
            <a:spLocks noChangeArrowheads="1"/>
          </p:cNvSpPr>
          <p:nvPr/>
        </p:nvSpPr>
        <p:spPr bwMode="auto">
          <a:xfrm>
            <a:off x="142844" y="1857364"/>
            <a:ext cx="2360614" cy="1015663"/>
          </a:xfrm>
          <a:prstGeom prst="rect">
            <a:avLst/>
          </a:prstGeom>
          <a:noFill/>
          <a:ln w="9525">
            <a:noFill/>
            <a:miter lim="800000"/>
            <a:headEnd/>
            <a:tailEnd/>
          </a:ln>
        </p:spPr>
        <p:txBody>
          <a:bodyPr wrap="square">
            <a:spAutoFit/>
          </a:bodyPr>
          <a:lstStyle/>
          <a:p>
            <a:r>
              <a:rPr lang="en-US" sz="2000" dirty="0" smtClean="0"/>
              <a:t>The first excited state of the neutron</a:t>
            </a:r>
            <a:endParaRPr lang="en-GB" sz="2000" b="1" dirty="0">
              <a:solidFill>
                <a:schemeClr val="accent2"/>
              </a:solidFill>
              <a:latin typeface="Times New Roman" pitchFamily="18" charset="0"/>
            </a:endParaRPr>
          </a:p>
        </p:txBody>
      </p:sp>
      <p:sp>
        <p:nvSpPr>
          <p:cNvPr id="35"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2</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142875"/>
            <a:ext cx="8229600" cy="642938"/>
          </a:xfrm>
        </p:spPr>
        <p:txBody>
          <a:bodyPr/>
          <a:lstStyle/>
          <a:p>
            <a:r>
              <a:rPr lang="en-US" sz="3200" b="1" smtClean="0">
                <a:solidFill>
                  <a:srgbClr val="000000"/>
                </a:solidFill>
              </a:rPr>
              <a:t>Scattering of neutrons by surfons (2)</a:t>
            </a:r>
            <a:endParaRPr lang="ru-RU" smtClean="0"/>
          </a:p>
        </p:txBody>
      </p:sp>
      <p:pic>
        <p:nvPicPr>
          <p:cNvPr id="22531" name="Picture 2"/>
          <p:cNvPicPr>
            <a:picLocks noChangeAspect="1" noChangeArrowheads="1"/>
          </p:cNvPicPr>
          <p:nvPr/>
        </p:nvPicPr>
        <p:blipFill>
          <a:blip r:embed="rId2"/>
          <a:srcRect/>
          <a:stretch>
            <a:fillRect/>
          </a:stretch>
        </p:blipFill>
        <p:spPr bwMode="auto">
          <a:xfrm>
            <a:off x="1785938" y="1214438"/>
            <a:ext cx="7143750" cy="873125"/>
          </a:xfrm>
          <a:prstGeom prst="rect">
            <a:avLst/>
          </a:prstGeom>
          <a:noFill/>
          <a:ln w="9525">
            <a:noFill/>
            <a:miter lim="800000"/>
            <a:headEnd/>
            <a:tailEnd/>
          </a:ln>
        </p:spPr>
      </p:pic>
      <p:sp>
        <p:nvSpPr>
          <p:cNvPr id="22532" name="TextBox 3"/>
          <p:cNvSpPr txBox="1">
            <a:spLocks noChangeArrowheads="1"/>
          </p:cNvSpPr>
          <p:nvPr/>
        </p:nvSpPr>
        <p:spPr bwMode="auto">
          <a:xfrm>
            <a:off x="71438" y="785813"/>
            <a:ext cx="9001125" cy="400050"/>
          </a:xfrm>
          <a:prstGeom prst="rect">
            <a:avLst/>
          </a:prstGeom>
          <a:noFill/>
          <a:ln w="25400" algn="ctr">
            <a:noFill/>
            <a:miter lim="800000"/>
            <a:headEnd/>
            <a:tailEnd/>
          </a:ln>
        </p:spPr>
        <p:txBody>
          <a:bodyPr>
            <a:spAutoFit/>
          </a:bodyPr>
          <a:lstStyle/>
          <a:p>
            <a:r>
              <a:rPr lang="en-US" sz="2000"/>
              <a:t>Scattering rate of a neutron by a surfon with initial in-plane momentum</a:t>
            </a:r>
            <a:r>
              <a:rPr lang="ru-RU" sz="2000"/>
              <a:t> </a:t>
            </a:r>
            <a:r>
              <a:rPr lang="en-US" sz="2000"/>
              <a:t>p</a:t>
            </a:r>
            <a:endParaRPr lang="ru-RU" sz="2000"/>
          </a:p>
        </p:txBody>
      </p:sp>
      <p:sp>
        <p:nvSpPr>
          <p:cNvPr id="22533" name="TextBox 4"/>
          <p:cNvSpPr txBox="1">
            <a:spLocks noChangeArrowheads="1"/>
          </p:cNvSpPr>
          <p:nvPr/>
        </p:nvSpPr>
        <p:spPr bwMode="auto">
          <a:xfrm>
            <a:off x="85725" y="2143125"/>
            <a:ext cx="8809038" cy="400050"/>
          </a:xfrm>
          <a:prstGeom prst="rect">
            <a:avLst/>
          </a:prstGeom>
          <a:noFill/>
          <a:ln w="25400" algn="ctr">
            <a:noFill/>
            <a:miter lim="800000"/>
            <a:headEnd/>
            <a:tailEnd/>
          </a:ln>
        </p:spPr>
        <p:txBody>
          <a:bodyPr wrap="none">
            <a:spAutoFit/>
          </a:bodyPr>
          <a:lstStyle/>
          <a:p>
            <a:r>
              <a:rPr lang="en-US" sz="2000"/>
              <a:t>The integration over the in-plane momentum and angle gives at M=4m</a:t>
            </a:r>
            <a:r>
              <a:rPr lang="en-US" sz="2000" baseline="-25000"/>
              <a:t>n</a:t>
            </a:r>
            <a:endParaRPr lang="ru-RU" sz="2000" baseline="-25000"/>
          </a:p>
        </p:txBody>
      </p:sp>
      <p:pic>
        <p:nvPicPr>
          <p:cNvPr id="22534" name="Picture 3"/>
          <p:cNvPicPr>
            <a:picLocks noChangeAspect="1" noChangeArrowheads="1"/>
          </p:cNvPicPr>
          <p:nvPr/>
        </p:nvPicPr>
        <p:blipFill>
          <a:blip r:embed="rId3"/>
          <a:srcRect/>
          <a:stretch>
            <a:fillRect/>
          </a:stretch>
        </p:blipFill>
        <p:spPr bwMode="auto">
          <a:xfrm>
            <a:off x="346075" y="2500313"/>
            <a:ext cx="7940675" cy="1252537"/>
          </a:xfrm>
          <a:prstGeom prst="rect">
            <a:avLst/>
          </a:prstGeom>
          <a:noFill/>
          <a:ln w="9525">
            <a:noFill/>
            <a:miter lim="800000"/>
            <a:headEnd/>
            <a:tailEnd/>
          </a:ln>
        </p:spPr>
      </p:pic>
      <p:sp>
        <p:nvSpPr>
          <p:cNvPr id="22535" name="TextBox 6"/>
          <p:cNvSpPr txBox="1">
            <a:spLocks noChangeArrowheads="1"/>
          </p:cNvSpPr>
          <p:nvPr/>
        </p:nvSpPr>
        <p:spPr bwMode="auto">
          <a:xfrm>
            <a:off x="214313" y="4214813"/>
            <a:ext cx="2786062" cy="708025"/>
          </a:xfrm>
          <a:prstGeom prst="rect">
            <a:avLst/>
          </a:prstGeom>
          <a:noFill/>
          <a:ln w="25400" algn="ctr">
            <a:noFill/>
            <a:miter lim="800000"/>
            <a:headEnd/>
            <a:tailEnd/>
          </a:ln>
        </p:spPr>
        <p:txBody>
          <a:bodyPr>
            <a:spAutoFit/>
          </a:bodyPr>
          <a:lstStyle/>
          <a:p>
            <a:r>
              <a:rPr lang="en-US" sz="2000"/>
              <a:t>The upper estimate of this integral gives</a:t>
            </a:r>
            <a:endParaRPr lang="ru-RU" sz="2000"/>
          </a:p>
        </p:txBody>
      </p:sp>
      <p:pic>
        <p:nvPicPr>
          <p:cNvPr id="22536" name="Picture 4"/>
          <p:cNvPicPr>
            <a:picLocks noChangeAspect="1" noChangeArrowheads="1"/>
          </p:cNvPicPr>
          <p:nvPr/>
        </p:nvPicPr>
        <p:blipFill>
          <a:blip r:embed="rId4"/>
          <a:srcRect/>
          <a:stretch>
            <a:fillRect/>
          </a:stretch>
        </p:blipFill>
        <p:spPr bwMode="auto">
          <a:xfrm>
            <a:off x="2928938" y="3786188"/>
            <a:ext cx="5929312" cy="1622425"/>
          </a:xfrm>
          <a:prstGeom prst="rect">
            <a:avLst/>
          </a:prstGeom>
          <a:noFill/>
          <a:ln w="9525">
            <a:noFill/>
            <a:miter lim="800000"/>
            <a:headEnd/>
            <a:tailEnd/>
          </a:ln>
        </p:spPr>
      </p:pic>
      <p:pic>
        <p:nvPicPr>
          <p:cNvPr id="22537" name="Picture 5"/>
          <p:cNvPicPr>
            <a:picLocks noChangeAspect="1" noChangeArrowheads="1"/>
          </p:cNvPicPr>
          <p:nvPr/>
        </p:nvPicPr>
        <p:blipFill>
          <a:blip r:embed="rId5"/>
          <a:srcRect/>
          <a:stretch>
            <a:fillRect/>
          </a:stretch>
        </p:blipFill>
        <p:spPr bwMode="auto">
          <a:xfrm>
            <a:off x="2571750" y="5678488"/>
            <a:ext cx="6500813" cy="965200"/>
          </a:xfrm>
          <a:prstGeom prst="rect">
            <a:avLst/>
          </a:prstGeom>
          <a:noFill/>
          <a:ln w="9525">
            <a:noFill/>
            <a:miter lim="800000"/>
            <a:headEnd/>
            <a:tailEnd/>
          </a:ln>
        </p:spPr>
      </p:pic>
      <p:sp>
        <p:nvSpPr>
          <p:cNvPr id="22538" name="TextBox 9"/>
          <p:cNvSpPr txBox="1">
            <a:spLocks noChangeArrowheads="1"/>
          </p:cNvSpPr>
          <p:nvPr/>
        </p:nvSpPr>
        <p:spPr bwMode="auto">
          <a:xfrm>
            <a:off x="71438" y="5500688"/>
            <a:ext cx="2571750" cy="1200150"/>
          </a:xfrm>
          <a:prstGeom prst="rect">
            <a:avLst/>
          </a:prstGeom>
          <a:noFill/>
          <a:ln w="25400" algn="ctr">
            <a:noFill/>
            <a:miter lim="800000"/>
            <a:headEnd/>
            <a:tailEnd/>
          </a:ln>
        </p:spPr>
        <p:txBody>
          <a:bodyPr>
            <a:spAutoFit/>
          </a:bodyPr>
          <a:lstStyle/>
          <a:p>
            <a:r>
              <a:rPr lang="en-US" sz="2400">
                <a:latin typeface="Arial Narrow" pitchFamily="34" charset="0"/>
              </a:rPr>
              <a:t>The total scattering rate of neutrons by surfons is given by</a:t>
            </a:r>
            <a:endParaRPr lang="ru-RU" sz="2400">
              <a:latin typeface="Arial Narrow" pitchFamily="34" charset="0"/>
            </a:endParaRPr>
          </a:p>
        </p:txBody>
      </p:sp>
      <p:sp>
        <p:nvSpPr>
          <p:cNvPr id="22539" name="Прямоугольник 10"/>
          <p:cNvSpPr>
            <a:spLocks noChangeArrowheads="1"/>
          </p:cNvSpPr>
          <p:nvPr/>
        </p:nvSpPr>
        <p:spPr bwMode="auto">
          <a:xfrm>
            <a:off x="142875" y="1071563"/>
            <a:ext cx="1928813" cy="1016000"/>
          </a:xfrm>
          <a:prstGeom prst="rect">
            <a:avLst/>
          </a:prstGeom>
          <a:noFill/>
          <a:ln w="9525">
            <a:noFill/>
            <a:miter lim="800000"/>
            <a:headEnd/>
            <a:tailEnd/>
          </a:ln>
        </p:spPr>
        <p:txBody>
          <a:bodyPr>
            <a:spAutoFit/>
          </a:bodyPr>
          <a:lstStyle/>
          <a:p>
            <a:r>
              <a:rPr lang="en-US" sz="2000"/>
              <a:t>is given by the golden Fermi rule:</a:t>
            </a:r>
            <a:endParaRPr lang="ru-RU"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srcRect/>
          <a:stretch>
            <a:fillRect/>
          </a:stretch>
        </p:blipFill>
        <p:spPr bwMode="auto">
          <a:xfrm>
            <a:off x="214313" y="1357313"/>
            <a:ext cx="8501062" cy="1919287"/>
          </a:xfrm>
          <a:prstGeom prst="rect">
            <a:avLst/>
          </a:prstGeom>
          <a:noFill/>
          <a:ln w="9525">
            <a:noFill/>
            <a:miter lim="800000"/>
            <a:headEnd/>
            <a:tailEnd/>
          </a:ln>
        </p:spPr>
      </p:pic>
      <p:sp>
        <p:nvSpPr>
          <p:cNvPr id="23555" name="Заголовок 1"/>
          <p:cNvSpPr>
            <a:spLocks noGrp="1"/>
          </p:cNvSpPr>
          <p:nvPr>
            <p:ph type="title"/>
          </p:nvPr>
        </p:nvSpPr>
        <p:spPr>
          <a:xfrm>
            <a:off x="357188" y="142875"/>
            <a:ext cx="8229600" cy="725488"/>
          </a:xfrm>
        </p:spPr>
        <p:txBody>
          <a:bodyPr/>
          <a:lstStyle/>
          <a:p>
            <a:r>
              <a:rPr lang="en-US" sz="3200" b="1" smtClean="0">
                <a:solidFill>
                  <a:srgbClr val="000000"/>
                </a:solidFill>
              </a:rPr>
              <a:t>Scattering of neutrons by surfons (result)</a:t>
            </a:r>
            <a:endParaRPr lang="ru-RU" smtClean="0"/>
          </a:p>
        </p:txBody>
      </p:sp>
      <p:sp>
        <p:nvSpPr>
          <p:cNvPr id="23556" name="TextBox 3"/>
          <p:cNvSpPr txBox="1">
            <a:spLocks noChangeArrowheads="1"/>
          </p:cNvSpPr>
          <p:nvPr/>
        </p:nvSpPr>
        <p:spPr bwMode="auto">
          <a:xfrm>
            <a:off x="142875" y="957263"/>
            <a:ext cx="8572500" cy="400050"/>
          </a:xfrm>
          <a:prstGeom prst="rect">
            <a:avLst/>
          </a:prstGeom>
          <a:noFill/>
          <a:ln w="25400" algn="ctr">
            <a:noFill/>
            <a:miter lim="800000"/>
            <a:headEnd/>
            <a:tailEnd/>
          </a:ln>
        </p:spPr>
        <p:txBody>
          <a:bodyPr>
            <a:spAutoFit/>
          </a:bodyPr>
          <a:lstStyle/>
          <a:p>
            <a:r>
              <a:rPr lang="en-US" sz="2000"/>
              <a:t>The upper estimate of neutron-surfon scattering rate </a:t>
            </a:r>
            <a:endParaRPr lang="ru-RU" sz="2000"/>
          </a:p>
        </p:txBody>
      </p:sp>
      <p:sp>
        <p:nvSpPr>
          <p:cNvPr id="23557" name="Прямоугольник 5"/>
          <p:cNvSpPr>
            <a:spLocks noChangeArrowheads="1"/>
          </p:cNvSpPr>
          <p:nvPr/>
        </p:nvSpPr>
        <p:spPr bwMode="auto">
          <a:xfrm>
            <a:off x="8072438" y="2643188"/>
            <a:ext cx="642937" cy="369887"/>
          </a:xfrm>
          <a:prstGeom prst="rect">
            <a:avLst/>
          </a:prstGeom>
          <a:solidFill>
            <a:schemeClr val="bg1"/>
          </a:solidFill>
          <a:ln w="9525" algn="ctr">
            <a:noFill/>
            <a:round/>
            <a:headEnd/>
            <a:tailEnd/>
          </a:ln>
        </p:spPr>
        <p:txBody>
          <a:bodyPr>
            <a:spAutoFit/>
          </a:bodyPr>
          <a:lstStyle/>
          <a:p>
            <a:endParaRPr lang="ru-RU"/>
          </a:p>
        </p:txBody>
      </p:sp>
      <p:sp>
        <p:nvSpPr>
          <p:cNvPr id="23558" name="TextBox 6"/>
          <p:cNvSpPr txBox="1">
            <a:spLocks noChangeArrowheads="1"/>
          </p:cNvSpPr>
          <p:nvPr/>
        </p:nvSpPr>
        <p:spPr bwMode="auto">
          <a:xfrm>
            <a:off x="3714750" y="3357563"/>
            <a:ext cx="4600575" cy="708025"/>
          </a:xfrm>
          <a:prstGeom prst="rect">
            <a:avLst/>
          </a:prstGeom>
          <a:noFill/>
          <a:ln w="25400" algn="ctr">
            <a:noFill/>
            <a:miter lim="800000"/>
            <a:headEnd/>
            <a:tailEnd/>
          </a:ln>
        </p:spPr>
        <p:txBody>
          <a:bodyPr>
            <a:spAutoFit/>
          </a:bodyPr>
          <a:lstStyle/>
          <a:p>
            <a:r>
              <a:rPr lang="en-US" sz="2000"/>
              <a:t>where the surfon excitation energy above liquid </a:t>
            </a:r>
            <a:r>
              <a:rPr lang="en-US" sz="2000" baseline="30000"/>
              <a:t>4</a:t>
            </a:r>
            <a:r>
              <a:rPr lang="en-US" sz="2000"/>
              <a:t>He is </a:t>
            </a:r>
            <a:r>
              <a:rPr lang="en-US" sz="2000">
                <a:sym typeface="Symbol" pitchFamily="18" charset="2"/>
              </a:rPr>
              <a:t></a:t>
            </a:r>
            <a:r>
              <a:rPr lang="en-US" sz="2000" baseline="-25000">
                <a:sym typeface="Symbol" pitchFamily="18" charset="2"/>
              </a:rPr>
              <a:t>s0 </a:t>
            </a:r>
            <a:r>
              <a:rPr lang="en-US" sz="2000">
                <a:sym typeface="Symbol" pitchFamily="18" charset="2"/>
              </a:rPr>
              <a:t> 3K.</a:t>
            </a:r>
            <a:endParaRPr lang="ru-RU" sz="2000"/>
          </a:p>
        </p:txBody>
      </p:sp>
      <p:sp>
        <p:nvSpPr>
          <p:cNvPr id="23559" name="Rectangle 3"/>
          <p:cNvSpPr>
            <a:spLocks noChangeArrowheads="1"/>
          </p:cNvSpPr>
          <p:nvPr/>
        </p:nvSpPr>
        <p:spPr bwMode="auto">
          <a:xfrm>
            <a:off x="142875" y="3357563"/>
            <a:ext cx="3357563" cy="3429000"/>
          </a:xfrm>
          <a:prstGeom prst="rect">
            <a:avLst/>
          </a:prstGeom>
          <a:solidFill>
            <a:schemeClr val="bg1"/>
          </a:solidFill>
          <a:ln w="9525" algn="ctr">
            <a:noFill/>
            <a:miter lim="800000"/>
            <a:headEnd/>
            <a:tailEnd/>
          </a:ln>
        </p:spPr>
        <p:txBody>
          <a:bodyPr wrap="none" anchor="ctr"/>
          <a:lstStyle/>
          <a:p>
            <a:endParaRPr lang="ru-RU"/>
          </a:p>
        </p:txBody>
      </p:sp>
      <p:sp>
        <p:nvSpPr>
          <p:cNvPr id="23560" name="Rectangle 6"/>
          <p:cNvSpPr>
            <a:spLocks noChangeArrowheads="1"/>
          </p:cNvSpPr>
          <p:nvPr/>
        </p:nvSpPr>
        <p:spPr bwMode="auto">
          <a:xfrm>
            <a:off x="295275" y="5262563"/>
            <a:ext cx="3062288" cy="1023937"/>
          </a:xfrm>
          <a:prstGeom prst="rect">
            <a:avLst/>
          </a:prstGeom>
          <a:solidFill>
            <a:srgbClr val="CCECFF"/>
          </a:solidFill>
          <a:ln w="9525">
            <a:solidFill>
              <a:schemeClr val="tx1"/>
            </a:solidFill>
            <a:miter lim="800000"/>
            <a:headEnd/>
            <a:tailEnd/>
          </a:ln>
        </p:spPr>
        <p:txBody>
          <a:bodyPr wrap="none" anchor="ctr"/>
          <a:lstStyle/>
          <a:p>
            <a:pPr algn="ctr"/>
            <a:endParaRPr lang="en-GB" sz="2400" b="0">
              <a:latin typeface="Times New Roman" pitchFamily="18" charset="0"/>
            </a:endParaRPr>
          </a:p>
        </p:txBody>
      </p:sp>
      <p:sp>
        <p:nvSpPr>
          <p:cNvPr id="23561" name="Line 7"/>
          <p:cNvSpPr>
            <a:spLocks noChangeShapeType="1"/>
          </p:cNvSpPr>
          <p:nvPr/>
        </p:nvSpPr>
        <p:spPr bwMode="auto">
          <a:xfrm>
            <a:off x="295275" y="5110163"/>
            <a:ext cx="0" cy="1524000"/>
          </a:xfrm>
          <a:prstGeom prst="line">
            <a:avLst/>
          </a:prstGeom>
          <a:noFill/>
          <a:ln w="31750">
            <a:solidFill>
              <a:schemeClr val="tx1"/>
            </a:solidFill>
            <a:round/>
            <a:headEnd/>
            <a:tailEnd/>
          </a:ln>
        </p:spPr>
        <p:txBody>
          <a:bodyPr/>
          <a:lstStyle/>
          <a:p>
            <a:endParaRPr lang="ru-RU"/>
          </a:p>
        </p:txBody>
      </p:sp>
      <p:sp>
        <p:nvSpPr>
          <p:cNvPr id="23562" name="Text Box 9"/>
          <p:cNvSpPr txBox="1">
            <a:spLocks noChangeArrowheads="1"/>
          </p:cNvSpPr>
          <p:nvPr/>
        </p:nvSpPr>
        <p:spPr bwMode="auto">
          <a:xfrm>
            <a:off x="447675" y="5719763"/>
            <a:ext cx="2590800" cy="457200"/>
          </a:xfrm>
          <a:prstGeom prst="rect">
            <a:avLst/>
          </a:prstGeom>
          <a:noFill/>
          <a:ln w="9525">
            <a:noFill/>
            <a:miter lim="800000"/>
            <a:headEnd/>
            <a:tailEnd/>
          </a:ln>
        </p:spPr>
        <p:txBody>
          <a:bodyPr>
            <a:spAutoFit/>
          </a:bodyPr>
          <a:lstStyle/>
          <a:p>
            <a:r>
              <a:rPr lang="en-US" sz="2400" dirty="0" smtClean="0">
                <a:latin typeface="Times New Roman" pitchFamily="18" charset="0"/>
              </a:rPr>
              <a:t>liquid helium</a:t>
            </a:r>
            <a:endParaRPr lang="ru-RU" sz="2400" dirty="0">
              <a:latin typeface="Times New Roman" pitchFamily="18" charset="0"/>
            </a:endParaRPr>
          </a:p>
        </p:txBody>
      </p:sp>
      <p:sp>
        <p:nvSpPr>
          <p:cNvPr id="23563" name="Rectangle 10"/>
          <p:cNvSpPr>
            <a:spLocks noChangeArrowheads="1"/>
          </p:cNvSpPr>
          <p:nvPr/>
        </p:nvSpPr>
        <p:spPr bwMode="auto">
          <a:xfrm>
            <a:off x="295275" y="6286500"/>
            <a:ext cx="3062288" cy="347663"/>
          </a:xfrm>
          <a:prstGeom prst="rect">
            <a:avLst/>
          </a:prstGeom>
          <a:solidFill>
            <a:srgbClr val="333300">
              <a:alpha val="50195"/>
            </a:srgbClr>
          </a:solidFill>
          <a:ln w="9525">
            <a:solidFill>
              <a:schemeClr val="tx1"/>
            </a:solidFill>
            <a:miter lim="800000"/>
            <a:headEnd/>
            <a:tailEnd/>
          </a:ln>
        </p:spPr>
        <p:txBody>
          <a:bodyPr wrap="none" anchor="ctr"/>
          <a:lstStyle/>
          <a:p>
            <a:endParaRPr lang="ru-RU"/>
          </a:p>
        </p:txBody>
      </p:sp>
      <p:sp>
        <p:nvSpPr>
          <p:cNvPr id="23564" name="Text Box 22"/>
          <p:cNvSpPr txBox="1">
            <a:spLocks noChangeArrowheads="1"/>
          </p:cNvSpPr>
          <p:nvPr/>
        </p:nvSpPr>
        <p:spPr bwMode="auto">
          <a:xfrm>
            <a:off x="447675" y="6253163"/>
            <a:ext cx="2590800" cy="396875"/>
          </a:xfrm>
          <a:prstGeom prst="rect">
            <a:avLst/>
          </a:prstGeom>
          <a:noFill/>
          <a:ln w="9525">
            <a:noFill/>
            <a:miter lim="800000"/>
            <a:headEnd/>
            <a:tailEnd/>
          </a:ln>
        </p:spPr>
        <p:txBody>
          <a:bodyPr>
            <a:spAutoFit/>
          </a:bodyPr>
          <a:lstStyle/>
          <a:p>
            <a:r>
              <a:rPr lang="en-US" sz="2000" dirty="0" smtClean="0">
                <a:latin typeface="Times New Roman" pitchFamily="18" charset="0"/>
              </a:rPr>
              <a:t>substrate</a:t>
            </a:r>
            <a:endParaRPr lang="ru-RU" sz="2000" dirty="0">
              <a:latin typeface="Times New Roman" pitchFamily="18" charset="0"/>
            </a:endParaRPr>
          </a:p>
        </p:txBody>
      </p:sp>
      <p:sp>
        <p:nvSpPr>
          <p:cNvPr id="23565" name="Line 2"/>
          <p:cNvSpPr>
            <a:spLocks noChangeShapeType="1"/>
          </p:cNvSpPr>
          <p:nvPr/>
        </p:nvSpPr>
        <p:spPr bwMode="auto">
          <a:xfrm flipH="1" flipV="1">
            <a:off x="285750" y="3348038"/>
            <a:ext cx="0" cy="2438400"/>
          </a:xfrm>
          <a:prstGeom prst="line">
            <a:avLst/>
          </a:prstGeom>
          <a:noFill/>
          <a:ln w="28575">
            <a:solidFill>
              <a:srgbClr val="993300"/>
            </a:solidFill>
            <a:round/>
            <a:headEnd/>
            <a:tailEnd type="triangle" w="med" len="med"/>
          </a:ln>
        </p:spPr>
        <p:txBody>
          <a:bodyPr/>
          <a:lstStyle/>
          <a:p>
            <a:endParaRPr lang="ru-RU"/>
          </a:p>
        </p:txBody>
      </p:sp>
      <p:sp>
        <p:nvSpPr>
          <p:cNvPr id="23566" name="Text Box 14"/>
          <p:cNvSpPr txBox="1">
            <a:spLocks noChangeArrowheads="1"/>
          </p:cNvSpPr>
          <p:nvPr/>
        </p:nvSpPr>
        <p:spPr bwMode="auto">
          <a:xfrm>
            <a:off x="0" y="3186113"/>
            <a:ext cx="319088" cy="457200"/>
          </a:xfrm>
          <a:prstGeom prst="rect">
            <a:avLst/>
          </a:prstGeom>
          <a:noFill/>
          <a:ln w="9525">
            <a:noFill/>
            <a:miter lim="800000"/>
            <a:headEnd/>
            <a:tailEnd/>
          </a:ln>
        </p:spPr>
        <p:txBody>
          <a:bodyPr wrap="none">
            <a:spAutoFit/>
          </a:bodyPr>
          <a:lstStyle/>
          <a:p>
            <a:r>
              <a:rPr lang="en-US" sz="2400">
                <a:solidFill>
                  <a:srgbClr val="501900"/>
                </a:solidFill>
                <a:latin typeface="Times New Roman" pitchFamily="18" charset="0"/>
              </a:rPr>
              <a:t>z</a:t>
            </a:r>
            <a:endParaRPr lang="ru-RU" sz="2400">
              <a:solidFill>
                <a:srgbClr val="501900"/>
              </a:solidFill>
              <a:latin typeface="Times New Roman" pitchFamily="18" charset="0"/>
            </a:endParaRPr>
          </a:p>
        </p:txBody>
      </p:sp>
      <p:sp>
        <p:nvSpPr>
          <p:cNvPr id="23567" name="Text Box 16"/>
          <p:cNvSpPr txBox="1">
            <a:spLocks noChangeArrowheads="1"/>
          </p:cNvSpPr>
          <p:nvPr/>
        </p:nvSpPr>
        <p:spPr bwMode="auto">
          <a:xfrm>
            <a:off x="1785938" y="3857625"/>
            <a:ext cx="1345818" cy="461665"/>
          </a:xfrm>
          <a:prstGeom prst="rect">
            <a:avLst/>
          </a:prstGeom>
          <a:noFill/>
          <a:ln w="9525">
            <a:noFill/>
            <a:miter lim="800000"/>
            <a:headEnd/>
            <a:tailEnd/>
          </a:ln>
        </p:spPr>
        <p:txBody>
          <a:bodyPr wrap="none">
            <a:spAutoFit/>
          </a:bodyPr>
          <a:lstStyle/>
          <a:p>
            <a:r>
              <a:rPr lang="en-US" sz="2400" dirty="0" smtClean="0">
                <a:latin typeface="Times New Roman" pitchFamily="18" charset="0"/>
              </a:rPr>
              <a:t>Vacuum</a:t>
            </a:r>
            <a:r>
              <a:rPr lang="ru-RU" sz="2400" dirty="0" smtClean="0">
                <a:latin typeface="Times New Roman" pitchFamily="18" charset="0"/>
              </a:rPr>
              <a:t> </a:t>
            </a:r>
            <a:endParaRPr lang="en-US" sz="2400" dirty="0" smtClean="0">
              <a:latin typeface="Times New Roman" pitchFamily="18" charset="0"/>
            </a:endParaRPr>
          </a:p>
        </p:txBody>
      </p:sp>
      <p:sp>
        <p:nvSpPr>
          <p:cNvPr id="23568" name="Freeform 21"/>
          <p:cNvSpPr>
            <a:spLocks/>
          </p:cNvSpPr>
          <p:nvPr/>
        </p:nvSpPr>
        <p:spPr bwMode="auto">
          <a:xfrm rot="5400000" flipH="1">
            <a:off x="-285750" y="4143375"/>
            <a:ext cx="1785938" cy="642938"/>
          </a:xfrm>
          <a:custGeom>
            <a:avLst/>
            <a:gdLst>
              <a:gd name="T0" fmla="*/ 0 w 768"/>
              <a:gd name="T1" fmla="*/ 2147483647 h 200"/>
              <a:gd name="T2" fmla="*/ 2147483647 w 768"/>
              <a:gd name="T3" fmla="*/ 2147483647 h 200"/>
              <a:gd name="T4" fmla="*/ 2147483647 w 768"/>
              <a:gd name="T5" fmla="*/ 2147483647 h 200"/>
              <a:gd name="T6" fmla="*/ 2147483647 w 768"/>
              <a:gd name="T7" fmla="*/ 2147483647 h 200"/>
              <a:gd name="T8" fmla="*/ 2147483647 w 768"/>
              <a:gd name="T9" fmla="*/ 2147483647 h 200"/>
              <a:gd name="T10" fmla="*/ 0 60000 65536"/>
              <a:gd name="T11" fmla="*/ 0 60000 65536"/>
              <a:gd name="T12" fmla="*/ 0 60000 65536"/>
              <a:gd name="T13" fmla="*/ 0 60000 65536"/>
              <a:gd name="T14" fmla="*/ 0 60000 65536"/>
              <a:gd name="T15" fmla="*/ 0 w 768"/>
              <a:gd name="T16" fmla="*/ 0 h 200"/>
              <a:gd name="T17" fmla="*/ 768 w 768"/>
              <a:gd name="T18" fmla="*/ 200 h 200"/>
            </a:gdLst>
            <a:ahLst/>
            <a:cxnLst>
              <a:cxn ang="T10">
                <a:pos x="T0" y="T1"/>
              </a:cxn>
              <a:cxn ang="T11">
                <a:pos x="T2" y="T3"/>
              </a:cxn>
              <a:cxn ang="T12">
                <a:pos x="T4" y="T5"/>
              </a:cxn>
              <a:cxn ang="T13">
                <a:pos x="T6" y="T7"/>
              </a:cxn>
              <a:cxn ang="T14">
                <a:pos x="T8" y="T9"/>
              </a:cxn>
            </a:cxnLst>
            <a:rect l="T15" t="T16" r="T17" b="T18"/>
            <a:pathLst>
              <a:path w="768" h="200">
                <a:moveTo>
                  <a:pt x="0" y="200"/>
                </a:moveTo>
                <a:cubicBezTo>
                  <a:pt x="48" y="144"/>
                  <a:pt x="96" y="88"/>
                  <a:pt x="144" y="56"/>
                </a:cubicBezTo>
                <a:cubicBezTo>
                  <a:pt x="192" y="24"/>
                  <a:pt x="232" y="0"/>
                  <a:pt x="288" y="8"/>
                </a:cubicBezTo>
                <a:cubicBezTo>
                  <a:pt x="344" y="16"/>
                  <a:pt x="400" y="72"/>
                  <a:pt x="480" y="104"/>
                </a:cubicBezTo>
                <a:cubicBezTo>
                  <a:pt x="560" y="136"/>
                  <a:pt x="720" y="184"/>
                  <a:pt x="768" y="200"/>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23569" name="Text Box 22"/>
          <p:cNvSpPr txBox="1">
            <a:spLocks noChangeArrowheads="1"/>
          </p:cNvSpPr>
          <p:nvPr/>
        </p:nvSpPr>
        <p:spPr bwMode="auto">
          <a:xfrm>
            <a:off x="357188" y="4357688"/>
            <a:ext cx="355600" cy="461962"/>
          </a:xfrm>
          <a:prstGeom prst="rect">
            <a:avLst/>
          </a:prstGeom>
          <a:noFill/>
          <a:ln w="9525">
            <a:noFill/>
            <a:miter lim="800000"/>
            <a:headEnd/>
            <a:tailEnd/>
          </a:ln>
        </p:spPr>
        <p:txBody>
          <a:bodyPr>
            <a:spAutoFit/>
          </a:bodyPr>
          <a:lstStyle/>
          <a:p>
            <a:r>
              <a:rPr lang="en-US" sz="2400">
                <a:latin typeface="Times New Roman" pitchFamily="18" charset="0"/>
              </a:rPr>
              <a:t>n</a:t>
            </a:r>
            <a:endParaRPr lang="ru-RU" sz="2400">
              <a:latin typeface="Times New Roman" pitchFamily="18" charset="0"/>
            </a:endParaRPr>
          </a:p>
        </p:txBody>
      </p:sp>
      <p:sp>
        <p:nvSpPr>
          <p:cNvPr id="23570" name="TextBox 22"/>
          <p:cNvSpPr txBox="1">
            <a:spLocks noChangeArrowheads="1"/>
          </p:cNvSpPr>
          <p:nvPr/>
        </p:nvSpPr>
        <p:spPr bwMode="auto">
          <a:xfrm>
            <a:off x="3643313" y="4357688"/>
            <a:ext cx="5143500" cy="2308225"/>
          </a:xfrm>
          <a:prstGeom prst="rect">
            <a:avLst/>
          </a:prstGeom>
          <a:noFill/>
          <a:ln w="25400" algn="ctr">
            <a:solidFill>
              <a:srgbClr val="C00000"/>
            </a:solidFill>
            <a:miter lim="800000"/>
            <a:headEnd/>
            <a:tailEnd/>
          </a:ln>
        </p:spPr>
        <p:txBody>
          <a:bodyPr>
            <a:spAutoFit/>
          </a:bodyPr>
          <a:lstStyle/>
          <a:p>
            <a:r>
              <a:rPr lang="en-US" sz="2400">
                <a:solidFill>
                  <a:srgbClr val="002060"/>
                </a:solidFill>
              </a:rPr>
              <a:t>Such small value of the neutron scattering rate by surfons as compared to He vapor is because of the small value of the neutron wave function at the surface, where the surfons reside. </a:t>
            </a:r>
            <a:endParaRPr lang="ru-RU" sz="240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714375" y="142875"/>
            <a:ext cx="7715250" cy="796925"/>
          </a:xfrm>
        </p:spPr>
        <p:txBody>
          <a:bodyPr/>
          <a:lstStyle/>
          <a:p>
            <a:r>
              <a:rPr lang="en-US" sz="3600" b="1" dirty="0" smtClean="0"/>
              <a:t>The planned experiment</a:t>
            </a:r>
            <a:endParaRPr lang="ru-RU" sz="3600" b="1" dirty="0" smtClean="0"/>
          </a:p>
        </p:txBody>
      </p:sp>
      <p:sp>
        <p:nvSpPr>
          <p:cNvPr id="24580" name="Номер слайда 10"/>
          <p:cNvSpPr>
            <a:spLocks noGrp="1"/>
          </p:cNvSpPr>
          <p:nvPr>
            <p:ph type="sldNum" sz="quarter" idx="12"/>
          </p:nvPr>
        </p:nvSpPr>
        <p:spPr>
          <a:xfrm>
            <a:off x="8532813" y="39688"/>
            <a:ext cx="571500" cy="365125"/>
          </a:xfrm>
        </p:spPr>
        <p:txBody>
          <a:bodyPr/>
          <a:lstStyle/>
          <a:p>
            <a:pPr>
              <a:defRPr/>
            </a:pPr>
            <a:fld id="{CAD453AD-73EE-4709-A3C0-A0E241D77CFE}" type="slidenum">
              <a:rPr lang="en-US" sz="1800" b="1" smtClean="0">
                <a:solidFill>
                  <a:srgbClr val="000066"/>
                </a:solidFill>
              </a:rPr>
              <a:pPr>
                <a:defRPr/>
              </a:pPr>
              <a:t>22</a:t>
            </a:fld>
            <a:endParaRPr lang="en-US" sz="1800" b="1" smtClean="0">
              <a:solidFill>
                <a:srgbClr val="000066"/>
              </a:solidFill>
            </a:endParaRPr>
          </a:p>
        </p:txBody>
      </p:sp>
      <p:sp>
        <p:nvSpPr>
          <p:cNvPr id="2" name="Прямоугольник 5"/>
          <p:cNvSpPr>
            <a:spLocks noChangeArrowheads="1"/>
          </p:cNvSpPr>
          <p:nvPr/>
        </p:nvSpPr>
        <p:spPr bwMode="auto">
          <a:xfrm>
            <a:off x="285720" y="857232"/>
            <a:ext cx="8643998" cy="400110"/>
          </a:xfrm>
          <a:prstGeom prst="rect">
            <a:avLst/>
          </a:prstGeom>
          <a:noFill/>
          <a:ln w="9525">
            <a:noFill/>
            <a:miter lim="800000"/>
            <a:headEnd/>
            <a:tailEnd/>
          </a:ln>
        </p:spPr>
        <p:txBody>
          <a:bodyPr wrap="square">
            <a:spAutoFit/>
          </a:bodyPr>
          <a:lstStyle/>
          <a:p>
            <a:r>
              <a:rPr lang="en-US" sz="2000" dirty="0">
                <a:solidFill>
                  <a:srgbClr val="501900"/>
                </a:solidFill>
              </a:rPr>
              <a:t>By </a:t>
            </a:r>
            <a:r>
              <a:rPr lang="en-US" sz="2000" dirty="0" smtClean="0">
                <a:solidFill>
                  <a:srgbClr val="501900"/>
                </a:solidFill>
              </a:rPr>
              <a:t>group of O</a:t>
            </a:r>
            <a:r>
              <a:rPr lang="en-US" sz="2000" dirty="0">
                <a:solidFill>
                  <a:srgbClr val="501900"/>
                </a:solidFill>
              </a:rPr>
              <a:t>. Zimmer at Institute Laue-</a:t>
            </a:r>
            <a:r>
              <a:rPr lang="en-US" sz="2000" dirty="0" err="1">
                <a:solidFill>
                  <a:srgbClr val="501900"/>
                </a:solidFill>
              </a:rPr>
              <a:t>Laungevin</a:t>
            </a:r>
            <a:r>
              <a:rPr lang="en-US" sz="2000" dirty="0">
                <a:solidFill>
                  <a:srgbClr val="501900"/>
                </a:solidFill>
              </a:rPr>
              <a:t>, Grenoble, France</a:t>
            </a:r>
            <a:endParaRPr lang="ru-RU" sz="2000" dirty="0"/>
          </a:p>
        </p:txBody>
      </p:sp>
      <p:sp>
        <p:nvSpPr>
          <p:cNvPr id="24581" name="Rectangle 3"/>
          <p:cNvSpPr>
            <a:spLocks noChangeArrowheads="1"/>
          </p:cNvSpPr>
          <p:nvPr/>
        </p:nvSpPr>
        <p:spPr bwMode="auto">
          <a:xfrm>
            <a:off x="214313" y="2714625"/>
            <a:ext cx="3357562" cy="3857625"/>
          </a:xfrm>
          <a:prstGeom prst="rect">
            <a:avLst/>
          </a:prstGeom>
          <a:solidFill>
            <a:schemeClr val="bg1"/>
          </a:solidFill>
          <a:ln w="9525" algn="ctr">
            <a:noFill/>
            <a:miter lim="800000"/>
            <a:headEnd/>
            <a:tailEnd/>
          </a:ln>
        </p:spPr>
        <p:txBody>
          <a:bodyPr wrap="none" anchor="ctr"/>
          <a:lstStyle/>
          <a:p>
            <a:endParaRPr lang="ru-RU"/>
          </a:p>
        </p:txBody>
      </p:sp>
      <p:sp>
        <p:nvSpPr>
          <p:cNvPr id="24582" name="Rectangle 6"/>
          <p:cNvSpPr>
            <a:spLocks noChangeArrowheads="1"/>
          </p:cNvSpPr>
          <p:nvPr/>
        </p:nvSpPr>
        <p:spPr bwMode="auto">
          <a:xfrm>
            <a:off x="366713" y="5048250"/>
            <a:ext cx="3062287" cy="1023938"/>
          </a:xfrm>
          <a:prstGeom prst="rect">
            <a:avLst/>
          </a:prstGeom>
          <a:solidFill>
            <a:srgbClr val="CCECFF"/>
          </a:solidFill>
          <a:ln w="9525">
            <a:solidFill>
              <a:schemeClr val="tx1"/>
            </a:solidFill>
            <a:miter lim="800000"/>
            <a:headEnd/>
            <a:tailEnd/>
          </a:ln>
        </p:spPr>
        <p:txBody>
          <a:bodyPr wrap="none" anchor="ctr"/>
          <a:lstStyle/>
          <a:p>
            <a:pPr algn="ctr"/>
            <a:endParaRPr lang="en-GB" sz="2400" b="0">
              <a:latin typeface="Times New Roman" pitchFamily="18" charset="0"/>
            </a:endParaRPr>
          </a:p>
        </p:txBody>
      </p:sp>
      <p:sp>
        <p:nvSpPr>
          <p:cNvPr id="24583" name="Line 7"/>
          <p:cNvSpPr>
            <a:spLocks noChangeShapeType="1"/>
          </p:cNvSpPr>
          <p:nvPr/>
        </p:nvSpPr>
        <p:spPr bwMode="auto">
          <a:xfrm>
            <a:off x="366713" y="4895850"/>
            <a:ext cx="0" cy="1524000"/>
          </a:xfrm>
          <a:prstGeom prst="line">
            <a:avLst/>
          </a:prstGeom>
          <a:noFill/>
          <a:ln w="31750">
            <a:solidFill>
              <a:schemeClr val="tx1"/>
            </a:solidFill>
            <a:round/>
            <a:headEnd/>
            <a:tailEnd/>
          </a:ln>
        </p:spPr>
        <p:txBody>
          <a:bodyPr/>
          <a:lstStyle/>
          <a:p>
            <a:endParaRPr lang="ru-RU"/>
          </a:p>
        </p:txBody>
      </p:sp>
      <p:sp>
        <p:nvSpPr>
          <p:cNvPr id="24584" name="Text Box 9"/>
          <p:cNvSpPr txBox="1">
            <a:spLocks noChangeArrowheads="1"/>
          </p:cNvSpPr>
          <p:nvPr/>
        </p:nvSpPr>
        <p:spPr bwMode="auto">
          <a:xfrm>
            <a:off x="519113" y="5505450"/>
            <a:ext cx="2590800" cy="457200"/>
          </a:xfrm>
          <a:prstGeom prst="rect">
            <a:avLst/>
          </a:prstGeom>
          <a:noFill/>
          <a:ln w="9525">
            <a:noFill/>
            <a:miter lim="800000"/>
            <a:headEnd/>
            <a:tailEnd/>
          </a:ln>
        </p:spPr>
        <p:txBody>
          <a:bodyPr>
            <a:spAutoFit/>
          </a:bodyPr>
          <a:lstStyle/>
          <a:p>
            <a:r>
              <a:rPr lang="en-US" sz="2400" dirty="0" smtClean="0">
                <a:latin typeface="Times New Roman" pitchFamily="18" charset="0"/>
              </a:rPr>
              <a:t>liquid helium</a:t>
            </a:r>
            <a:endParaRPr lang="ru-RU" sz="2400" dirty="0">
              <a:latin typeface="Times New Roman" pitchFamily="18" charset="0"/>
            </a:endParaRPr>
          </a:p>
        </p:txBody>
      </p:sp>
      <p:sp>
        <p:nvSpPr>
          <p:cNvPr id="24585" name="Rectangle 10"/>
          <p:cNvSpPr>
            <a:spLocks noChangeArrowheads="1"/>
          </p:cNvSpPr>
          <p:nvPr/>
        </p:nvSpPr>
        <p:spPr bwMode="auto">
          <a:xfrm>
            <a:off x="366713" y="6072188"/>
            <a:ext cx="3062287" cy="347662"/>
          </a:xfrm>
          <a:prstGeom prst="rect">
            <a:avLst/>
          </a:prstGeom>
          <a:solidFill>
            <a:srgbClr val="333300">
              <a:alpha val="50195"/>
            </a:srgbClr>
          </a:solidFill>
          <a:ln w="9525">
            <a:solidFill>
              <a:schemeClr val="tx1"/>
            </a:solidFill>
            <a:miter lim="800000"/>
            <a:headEnd/>
            <a:tailEnd/>
          </a:ln>
        </p:spPr>
        <p:txBody>
          <a:bodyPr wrap="none" anchor="ctr"/>
          <a:lstStyle/>
          <a:p>
            <a:endParaRPr lang="ru-RU"/>
          </a:p>
        </p:txBody>
      </p:sp>
      <p:sp>
        <p:nvSpPr>
          <p:cNvPr id="24586" name="Text Box 22"/>
          <p:cNvSpPr txBox="1">
            <a:spLocks noChangeArrowheads="1"/>
          </p:cNvSpPr>
          <p:nvPr/>
        </p:nvSpPr>
        <p:spPr bwMode="auto">
          <a:xfrm>
            <a:off x="519113" y="6038850"/>
            <a:ext cx="2590800" cy="396875"/>
          </a:xfrm>
          <a:prstGeom prst="rect">
            <a:avLst/>
          </a:prstGeom>
          <a:noFill/>
          <a:ln w="9525">
            <a:noFill/>
            <a:miter lim="800000"/>
            <a:headEnd/>
            <a:tailEnd/>
          </a:ln>
        </p:spPr>
        <p:txBody>
          <a:bodyPr>
            <a:spAutoFit/>
          </a:bodyPr>
          <a:lstStyle/>
          <a:p>
            <a:r>
              <a:rPr lang="en-US" sz="2000" dirty="0" smtClean="0">
                <a:latin typeface="Times New Roman" pitchFamily="18" charset="0"/>
              </a:rPr>
              <a:t>substrate</a:t>
            </a:r>
            <a:endParaRPr lang="ru-RU" sz="2000" dirty="0">
              <a:latin typeface="Times New Roman" pitchFamily="18" charset="0"/>
            </a:endParaRPr>
          </a:p>
        </p:txBody>
      </p:sp>
      <p:sp>
        <p:nvSpPr>
          <p:cNvPr id="24587" name="Line 2"/>
          <p:cNvSpPr>
            <a:spLocks noChangeShapeType="1"/>
          </p:cNvSpPr>
          <p:nvPr/>
        </p:nvSpPr>
        <p:spPr bwMode="auto">
          <a:xfrm flipH="1" flipV="1">
            <a:off x="357188" y="2714625"/>
            <a:ext cx="0" cy="2438400"/>
          </a:xfrm>
          <a:prstGeom prst="line">
            <a:avLst/>
          </a:prstGeom>
          <a:noFill/>
          <a:ln w="28575">
            <a:solidFill>
              <a:srgbClr val="993300"/>
            </a:solidFill>
            <a:round/>
            <a:headEnd/>
            <a:tailEnd type="triangle" w="med" len="med"/>
          </a:ln>
        </p:spPr>
        <p:txBody>
          <a:bodyPr/>
          <a:lstStyle/>
          <a:p>
            <a:endParaRPr lang="ru-RU"/>
          </a:p>
        </p:txBody>
      </p:sp>
      <p:sp>
        <p:nvSpPr>
          <p:cNvPr id="24588" name="Text Box 14"/>
          <p:cNvSpPr txBox="1">
            <a:spLocks noChangeArrowheads="1"/>
          </p:cNvSpPr>
          <p:nvPr/>
        </p:nvSpPr>
        <p:spPr bwMode="auto">
          <a:xfrm>
            <a:off x="71438" y="2500313"/>
            <a:ext cx="319087" cy="457200"/>
          </a:xfrm>
          <a:prstGeom prst="rect">
            <a:avLst/>
          </a:prstGeom>
          <a:noFill/>
          <a:ln w="9525">
            <a:noFill/>
            <a:miter lim="800000"/>
            <a:headEnd/>
            <a:tailEnd/>
          </a:ln>
        </p:spPr>
        <p:txBody>
          <a:bodyPr wrap="none">
            <a:spAutoFit/>
          </a:bodyPr>
          <a:lstStyle/>
          <a:p>
            <a:r>
              <a:rPr lang="en-US" sz="2400">
                <a:solidFill>
                  <a:srgbClr val="501900"/>
                </a:solidFill>
                <a:latin typeface="Times New Roman" pitchFamily="18" charset="0"/>
              </a:rPr>
              <a:t>z</a:t>
            </a:r>
            <a:endParaRPr lang="ru-RU" sz="2400">
              <a:solidFill>
                <a:srgbClr val="501900"/>
              </a:solidFill>
              <a:latin typeface="Times New Roman" pitchFamily="18" charset="0"/>
            </a:endParaRPr>
          </a:p>
        </p:txBody>
      </p:sp>
      <p:sp>
        <p:nvSpPr>
          <p:cNvPr id="24589" name="Text Box 16"/>
          <p:cNvSpPr txBox="1">
            <a:spLocks noChangeArrowheads="1"/>
          </p:cNvSpPr>
          <p:nvPr/>
        </p:nvSpPr>
        <p:spPr bwMode="auto">
          <a:xfrm>
            <a:off x="1857375" y="3643313"/>
            <a:ext cx="1345818" cy="461665"/>
          </a:xfrm>
          <a:prstGeom prst="rect">
            <a:avLst/>
          </a:prstGeom>
          <a:noFill/>
          <a:ln w="9525">
            <a:noFill/>
            <a:miter lim="800000"/>
            <a:headEnd/>
            <a:tailEnd/>
          </a:ln>
        </p:spPr>
        <p:txBody>
          <a:bodyPr wrap="none">
            <a:spAutoFit/>
          </a:bodyPr>
          <a:lstStyle/>
          <a:p>
            <a:r>
              <a:rPr lang="en-US" sz="2400" dirty="0" smtClean="0">
                <a:latin typeface="Times New Roman" pitchFamily="18" charset="0"/>
              </a:rPr>
              <a:t>Vacuum</a:t>
            </a:r>
            <a:r>
              <a:rPr lang="ru-RU" sz="2400" dirty="0" smtClean="0">
                <a:latin typeface="Times New Roman" pitchFamily="18" charset="0"/>
              </a:rPr>
              <a:t> </a:t>
            </a:r>
            <a:endParaRPr lang="ru-RU" sz="2400" dirty="0">
              <a:latin typeface="Times New Roman" pitchFamily="18" charset="0"/>
            </a:endParaRPr>
          </a:p>
        </p:txBody>
      </p:sp>
      <p:sp>
        <p:nvSpPr>
          <p:cNvPr id="24590" name="Freeform 21"/>
          <p:cNvSpPr>
            <a:spLocks/>
          </p:cNvSpPr>
          <p:nvPr/>
        </p:nvSpPr>
        <p:spPr bwMode="auto">
          <a:xfrm rot="5400000" flipH="1">
            <a:off x="-392906" y="3750469"/>
            <a:ext cx="2143125" cy="642937"/>
          </a:xfrm>
          <a:custGeom>
            <a:avLst/>
            <a:gdLst>
              <a:gd name="T0" fmla="*/ 0 w 768"/>
              <a:gd name="T1" fmla="*/ 2066859391 h 200"/>
              <a:gd name="T2" fmla="*/ 1121342710 w 768"/>
              <a:gd name="T3" fmla="*/ 578721377 h 200"/>
              <a:gd name="T4" fmla="*/ 2147483647 w 768"/>
              <a:gd name="T5" fmla="*/ 82675397 h 200"/>
              <a:gd name="T6" fmla="*/ 2147483647 w 768"/>
              <a:gd name="T7" fmla="*/ 1074767382 h 200"/>
              <a:gd name="T8" fmla="*/ 2147483647 w 768"/>
              <a:gd name="T9" fmla="*/ 2066859391 h 200"/>
              <a:gd name="T10" fmla="*/ 0 60000 65536"/>
              <a:gd name="T11" fmla="*/ 0 60000 65536"/>
              <a:gd name="T12" fmla="*/ 0 60000 65536"/>
              <a:gd name="T13" fmla="*/ 0 60000 65536"/>
              <a:gd name="T14" fmla="*/ 0 60000 65536"/>
              <a:gd name="T15" fmla="*/ 0 w 768"/>
              <a:gd name="T16" fmla="*/ 0 h 200"/>
              <a:gd name="T17" fmla="*/ 768 w 768"/>
              <a:gd name="T18" fmla="*/ 200 h 200"/>
            </a:gdLst>
            <a:ahLst/>
            <a:cxnLst>
              <a:cxn ang="T10">
                <a:pos x="T0" y="T1"/>
              </a:cxn>
              <a:cxn ang="T11">
                <a:pos x="T2" y="T3"/>
              </a:cxn>
              <a:cxn ang="T12">
                <a:pos x="T4" y="T5"/>
              </a:cxn>
              <a:cxn ang="T13">
                <a:pos x="T6" y="T7"/>
              </a:cxn>
              <a:cxn ang="T14">
                <a:pos x="T8" y="T9"/>
              </a:cxn>
            </a:cxnLst>
            <a:rect l="T15" t="T16" r="T17" b="T18"/>
            <a:pathLst>
              <a:path w="768" h="200">
                <a:moveTo>
                  <a:pt x="0" y="200"/>
                </a:moveTo>
                <a:cubicBezTo>
                  <a:pt x="48" y="144"/>
                  <a:pt x="96" y="88"/>
                  <a:pt x="144" y="56"/>
                </a:cubicBezTo>
                <a:cubicBezTo>
                  <a:pt x="192" y="24"/>
                  <a:pt x="232" y="0"/>
                  <a:pt x="288" y="8"/>
                </a:cubicBezTo>
                <a:cubicBezTo>
                  <a:pt x="344" y="16"/>
                  <a:pt x="400" y="72"/>
                  <a:pt x="480" y="104"/>
                </a:cubicBezTo>
                <a:cubicBezTo>
                  <a:pt x="560" y="136"/>
                  <a:pt x="720" y="184"/>
                  <a:pt x="768" y="200"/>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24591" name="Text Box 22"/>
          <p:cNvSpPr txBox="1">
            <a:spLocks noChangeArrowheads="1"/>
          </p:cNvSpPr>
          <p:nvPr/>
        </p:nvSpPr>
        <p:spPr bwMode="auto">
          <a:xfrm>
            <a:off x="1571625" y="4357688"/>
            <a:ext cx="355600" cy="461962"/>
          </a:xfrm>
          <a:prstGeom prst="rect">
            <a:avLst/>
          </a:prstGeom>
          <a:noFill/>
          <a:ln w="9525">
            <a:noFill/>
            <a:miter lim="800000"/>
            <a:headEnd/>
            <a:tailEnd/>
          </a:ln>
        </p:spPr>
        <p:txBody>
          <a:bodyPr wrap="none">
            <a:spAutoFit/>
          </a:bodyPr>
          <a:lstStyle/>
          <a:p>
            <a:r>
              <a:rPr lang="en-US" sz="2400">
                <a:latin typeface="Times New Roman" pitchFamily="18" charset="0"/>
              </a:rPr>
              <a:t>n</a:t>
            </a:r>
            <a:endParaRPr lang="ru-RU" sz="2400">
              <a:latin typeface="Times New Roman" pitchFamily="18" charset="0"/>
            </a:endParaRPr>
          </a:p>
        </p:txBody>
      </p:sp>
      <p:sp>
        <p:nvSpPr>
          <p:cNvPr id="24592" name="Line 23"/>
          <p:cNvSpPr>
            <a:spLocks noChangeShapeType="1"/>
          </p:cNvSpPr>
          <p:nvPr/>
        </p:nvSpPr>
        <p:spPr bwMode="auto">
          <a:xfrm flipV="1">
            <a:off x="428625" y="2428875"/>
            <a:ext cx="500063" cy="1143000"/>
          </a:xfrm>
          <a:prstGeom prst="line">
            <a:avLst/>
          </a:prstGeom>
          <a:noFill/>
          <a:ln w="25400">
            <a:solidFill>
              <a:schemeClr val="accent2"/>
            </a:solidFill>
            <a:round/>
            <a:headEnd type="triangle" w="med" len="med"/>
            <a:tailEnd/>
          </a:ln>
        </p:spPr>
        <p:txBody>
          <a:bodyPr/>
          <a:lstStyle/>
          <a:p>
            <a:endParaRPr lang="ru-RU"/>
          </a:p>
        </p:txBody>
      </p:sp>
      <p:sp>
        <p:nvSpPr>
          <p:cNvPr id="24593" name="Text Box 24"/>
          <p:cNvSpPr txBox="1">
            <a:spLocks noChangeArrowheads="1"/>
          </p:cNvSpPr>
          <p:nvPr/>
        </p:nvSpPr>
        <p:spPr bwMode="auto">
          <a:xfrm>
            <a:off x="142844" y="1428750"/>
            <a:ext cx="1214446" cy="1015663"/>
          </a:xfrm>
          <a:prstGeom prst="rect">
            <a:avLst/>
          </a:prstGeom>
          <a:noFill/>
          <a:ln w="9525">
            <a:noFill/>
            <a:miter lim="800000"/>
            <a:headEnd/>
            <a:tailEnd/>
          </a:ln>
        </p:spPr>
        <p:txBody>
          <a:bodyPr wrap="square">
            <a:spAutoFit/>
          </a:bodyPr>
          <a:lstStyle/>
          <a:p>
            <a:r>
              <a:rPr lang="en-US" sz="2000" dirty="0" smtClean="0">
                <a:solidFill>
                  <a:schemeClr val="accent2"/>
                </a:solidFill>
                <a:latin typeface="Times New Roman" pitchFamily="18" charset="0"/>
              </a:rPr>
              <a:t>neutron wave functions </a:t>
            </a:r>
            <a:endParaRPr lang="en-GB" sz="2000" dirty="0">
              <a:solidFill>
                <a:schemeClr val="accent2"/>
              </a:solidFill>
              <a:latin typeface="Times New Roman" pitchFamily="18" charset="0"/>
            </a:endParaRPr>
          </a:p>
        </p:txBody>
      </p:sp>
      <p:sp>
        <p:nvSpPr>
          <p:cNvPr id="24594" name="Line 23"/>
          <p:cNvSpPr>
            <a:spLocks noChangeShapeType="1"/>
          </p:cNvSpPr>
          <p:nvPr/>
        </p:nvSpPr>
        <p:spPr bwMode="auto">
          <a:xfrm flipH="1" flipV="1">
            <a:off x="928688" y="2428875"/>
            <a:ext cx="428625" cy="1143000"/>
          </a:xfrm>
          <a:prstGeom prst="line">
            <a:avLst/>
          </a:prstGeom>
          <a:noFill/>
          <a:ln w="25400">
            <a:solidFill>
              <a:schemeClr val="accent2"/>
            </a:solidFill>
            <a:round/>
            <a:headEnd type="triangle" w="med" len="med"/>
            <a:tailEnd/>
          </a:ln>
        </p:spPr>
        <p:txBody>
          <a:bodyPr/>
          <a:lstStyle/>
          <a:p>
            <a:endParaRPr lang="ru-RU"/>
          </a:p>
        </p:txBody>
      </p:sp>
      <p:sp>
        <p:nvSpPr>
          <p:cNvPr id="24595" name="Freeform 21"/>
          <p:cNvSpPr>
            <a:spLocks/>
          </p:cNvSpPr>
          <p:nvPr/>
        </p:nvSpPr>
        <p:spPr bwMode="auto">
          <a:xfrm rot="5400000" flipH="1">
            <a:off x="83344" y="2817019"/>
            <a:ext cx="3028950" cy="1624012"/>
          </a:xfrm>
          <a:custGeom>
            <a:avLst/>
            <a:gdLst>
              <a:gd name="T0" fmla="*/ 0 w 1152"/>
              <a:gd name="T1" fmla="*/ 2147483647 h 636"/>
              <a:gd name="T2" fmla="*/ 1424266507 w 1152"/>
              <a:gd name="T3" fmla="*/ 273763625 h 636"/>
              <a:gd name="T4" fmla="*/ 2147483647 w 1152"/>
              <a:gd name="T5" fmla="*/ 2147483647 h 636"/>
              <a:gd name="T6" fmla="*/ 2147483647 w 1152"/>
              <a:gd name="T7" fmla="*/ 2147483647 h 636"/>
              <a:gd name="T8" fmla="*/ 2147483647 w 1152"/>
              <a:gd name="T9" fmla="*/ 2147483647 h 636"/>
              <a:gd name="T10" fmla="*/ 0 60000 65536"/>
              <a:gd name="T11" fmla="*/ 0 60000 65536"/>
              <a:gd name="T12" fmla="*/ 0 60000 65536"/>
              <a:gd name="T13" fmla="*/ 0 60000 65536"/>
              <a:gd name="T14" fmla="*/ 0 60000 65536"/>
              <a:gd name="T15" fmla="*/ 0 w 1152"/>
              <a:gd name="T16" fmla="*/ 0 h 636"/>
              <a:gd name="T17" fmla="*/ 1152 w 1152"/>
              <a:gd name="T18" fmla="*/ 636 h 636"/>
            </a:gdLst>
            <a:ahLst/>
            <a:cxnLst>
              <a:cxn ang="T10">
                <a:pos x="T0" y="T1"/>
              </a:cxn>
              <a:cxn ang="T11">
                <a:pos x="T2" y="T3"/>
              </a:cxn>
              <a:cxn ang="T12">
                <a:pos x="T4" y="T5"/>
              </a:cxn>
              <a:cxn ang="T13">
                <a:pos x="T6" y="T7"/>
              </a:cxn>
              <a:cxn ang="T14">
                <a:pos x="T8" y="T9"/>
              </a:cxn>
            </a:cxnLst>
            <a:rect l="T15" t="T16" r="T17" b="T18"/>
            <a:pathLst>
              <a:path w="1152" h="636">
                <a:moveTo>
                  <a:pt x="0" y="352"/>
                </a:moveTo>
                <a:cubicBezTo>
                  <a:pt x="43" y="288"/>
                  <a:pt x="126" y="0"/>
                  <a:pt x="206" y="42"/>
                </a:cubicBezTo>
                <a:cubicBezTo>
                  <a:pt x="278" y="108"/>
                  <a:pt x="394" y="513"/>
                  <a:pt x="483" y="604"/>
                </a:cubicBezTo>
                <a:cubicBezTo>
                  <a:pt x="575" y="636"/>
                  <a:pt x="631" y="489"/>
                  <a:pt x="742" y="447"/>
                </a:cubicBezTo>
                <a:cubicBezTo>
                  <a:pt x="818" y="394"/>
                  <a:pt x="1084" y="384"/>
                  <a:pt x="1152" y="352"/>
                </a:cubicBezTo>
              </a:path>
            </a:pathLst>
          </a:custGeom>
          <a:solidFill>
            <a:schemeClr val="hlink">
              <a:alpha val="50195"/>
            </a:schemeClr>
          </a:solidFill>
          <a:ln w="38100">
            <a:solidFill>
              <a:schemeClr val="accent2"/>
            </a:solidFill>
            <a:round/>
            <a:headEnd/>
            <a:tailEnd/>
          </a:ln>
        </p:spPr>
        <p:txBody>
          <a:bodyPr/>
          <a:lstStyle/>
          <a:p>
            <a:endParaRPr lang="ru-RU"/>
          </a:p>
        </p:txBody>
      </p:sp>
      <p:sp>
        <p:nvSpPr>
          <p:cNvPr id="24596" name="Text Box 22"/>
          <p:cNvSpPr txBox="1">
            <a:spLocks noChangeArrowheads="1"/>
          </p:cNvSpPr>
          <p:nvPr/>
        </p:nvSpPr>
        <p:spPr bwMode="auto">
          <a:xfrm>
            <a:off x="428625" y="4143375"/>
            <a:ext cx="355600" cy="461963"/>
          </a:xfrm>
          <a:prstGeom prst="rect">
            <a:avLst/>
          </a:prstGeom>
          <a:noFill/>
          <a:ln w="9525">
            <a:noFill/>
            <a:miter lim="800000"/>
            <a:headEnd/>
            <a:tailEnd/>
          </a:ln>
        </p:spPr>
        <p:txBody>
          <a:bodyPr>
            <a:spAutoFit/>
          </a:bodyPr>
          <a:lstStyle/>
          <a:p>
            <a:r>
              <a:rPr lang="en-US" sz="2400">
                <a:latin typeface="Times New Roman" pitchFamily="18" charset="0"/>
              </a:rPr>
              <a:t>n</a:t>
            </a:r>
            <a:endParaRPr lang="ru-RU" sz="2400">
              <a:latin typeface="Times New Roman" pitchFamily="18" charset="0"/>
            </a:endParaRPr>
          </a:p>
        </p:txBody>
      </p:sp>
      <p:sp>
        <p:nvSpPr>
          <p:cNvPr id="24597" name="TextBox 22"/>
          <p:cNvSpPr txBox="1">
            <a:spLocks noChangeArrowheads="1"/>
          </p:cNvSpPr>
          <p:nvPr/>
        </p:nvSpPr>
        <p:spPr bwMode="auto">
          <a:xfrm>
            <a:off x="3571875" y="4397375"/>
            <a:ext cx="5357813" cy="2246769"/>
          </a:xfrm>
          <a:prstGeom prst="rect">
            <a:avLst/>
          </a:prstGeom>
          <a:noFill/>
          <a:ln w="25400" algn="ctr">
            <a:noFill/>
            <a:miter lim="800000"/>
            <a:headEnd/>
            <a:tailEnd/>
          </a:ln>
        </p:spPr>
        <p:txBody>
          <a:bodyPr>
            <a:spAutoFit/>
          </a:bodyPr>
          <a:lstStyle/>
          <a:p>
            <a:r>
              <a:rPr lang="en-US" sz="2000" dirty="0" smtClean="0">
                <a:solidFill>
                  <a:srgbClr val="002060"/>
                </a:solidFill>
              </a:rPr>
              <a:t>To avoid possible problems with the scattering of neutrons by the meniscus and by the vessel walls (it is not yet calculated theoretically), it is also planned to locate the neutrons along the surface by an inhomogeneous magnetic field using magnetic coils in the substrate.</a:t>
            </a:r>
            <a:endParaRPr lang="ru-RU" sz="2000" dirty="0">
              <a:solidFill>
                <a:srgbClr val="002060"/>
              </a:solidFill>
            </a:endParaRPr>
          </a:p>
        </p:txBody>
      </p:sp>
      <p:sp>
        <p:nvSpPr>
          <p:cNvPr id="24598" name="TextBox 23"/>
          <p:cNvSpPr txBox="1">
            <a:spLocks noChangeArrowheads="1"/>
          </p:cNvSpPr>
          <p:nvPr/>
        </p:nvSpPr>
        <p:spPr bwMode="auto">
          <a:xfrm>
            <a:off x="3714744" y="2714620"/>
            <a:ext cx="5000625" cy="1631216"/>
          </a:xfrm>
          <a:prstGeom prst="rect">
            <a:avLst/>
          </a:prstGeom>
          <a:noFill/>
          <a:ln w="25400" algn="ctr">
            <a:noFill/>
            <a:miter lim="800000"/>
            <a:headEnd/>
            <a:tailEnd/>
          </a:ln>
        </p:spPr>
        <p:txBody>
          <a:bodyPr>
            <a:spAutoFit/>
          </a:bodyPr>
          <a:lstStyle/>
          <a:p>
            <a:r>
              <a:rPr lang="en-US" sz="2000" dirty="0" err="1" smtClean="0">
                <a:solidFill>
                  <a:srgbClr val="501900"/>
                </a:solidFill>
              </a:rPr>
              <a:t>Superfluid</a:t>
            </a:r>
            <a:r>
              <a:rPr lang="en-US" sz="2000" dirty="0" smtClean="0">
                <a:solidFill>
                  <a:srgbClr val="501900"/>
                </a:solidFill>
              </a:rPr>
              <a:t> helium more convenient because it completely covers the wall of the vessel, which reduces the absorption of neutrons on the walls of the vessel.</a:t>
            </a:r>
            <a:endParaRPr lang="ru-RU" sz="2000" dirty="0">
              <a:solidFill>
                <a:srgbClr val="501900"/>
              </a:solidFill>
            </a:endParaRPr>
          </a:p>
        </p:txBody>
      </p:sp>
      <p:sp>
        <p:nvSpPr>
          <p:cNvPr id="24599" name="TextBox 24"/>
          <p:cNvSpPr txBox="1">
            <a:spLocks noChangeArrowheads="1"/>
          </p:cNvSpPr>
          <p:nvPr/>
        </p:nvSpPr>
        <p:spPr bwMode="auto">
          <a:xfrm>
            <a:off x="1857356" y="1357298"/>
            <a:ext cx="7143769" cy="1323439"/>
          </a:xfrm>
          <a:prstGeom prst="rect">
            <a:avLst/>
          </a:prstGeom>
          <a:noFill/>
          <a:ln w="25400" algn="ctr">
            <a:noFill/>
            <a:miter lim="800000"/>
            <a:headEnd/>
            <a:tailEnd/>
          </a:ln>
        </p:spPr>
        <p:txBody>
          <a:bodyPr wrap="square">
            <a:spAutoFit/>
          </a:bodyPr>
          <a:lstStyle/>
          <a:p>
            <a:r>
              <a:rPr lang="en-US" sz="2000" dirty="0" smtClean="0"/>
              <a:t>The calculations showed that the scattering time of </a:t>
            </a:r>
            <a:r>
              <a:rPr lang="en-US" sz="2000" dirty="0" err="1" smtClean="0"/>
              <a:t>ultracold</a:t>
            </a:r>
            <a:r>
              <a:rPr lang="en-US" sz="2000" dirty="0" smtClean="0"/>
              <a:t> neutrons above liquid helium surface is large (more than one hour) at</a:t>
            </a:r>
            <a:r>
              <a:rPr lang="ru-RU" sz="2000" dirty="0" smtClean="0"/>
              <a:t> </a:t>
            </a:r>
            <a:r>
              <a:rPr lang="en-US" sz="2000" dirty="0"/>
              <a:t>T&lt;0.6K, </a:t>
            </a:r>
            <a:r>
              <a:rPr lang="en-US" sz="2000" dirty="0" smtClean="0"/>
              <a:t>when the vapor concentration is low.</a:t>
            </a:r>
            <a:endParaRPr lang="ru-R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en-US" dirty="0" smtClean="0"/>
              <a:t>Conclusion</a:t>
            </a:r>
            <a:endParaRPr lang="ru-RU" dirty="0"/>
          </a:p>
        </p:txBody>
      </p:sp>
      <p:sp>
        <p:nvSpPr>
          <p:cNvPr id="4" name="TextBox 3"/>
          <p:cNvSpPr txBox="1"/>
          <p:nvPr/>
        </p:nvSpPr>
        <p:spPr bwMode="auto">
          <a:xfrm>
            <a:off x="285720" y="1428736"/>
            <a:ext cx="8501122" cy="4708981"/>
          </a:xfrm>
          <a:prstGeom prst="rect">
            <a:avLst/>
          </a:prstGeom>
          <a:noFill/>
          <a:ln w="25400" algn="ctr">
            <a:noFill/>
            <a:miter lim="800000"/>
            <a:headEnd/>
            <a:tailEnd/>
          </a:ln>
        </p:spPr>
        <p:txBody>
          <a:bodyPr wrap="square" rtlCol="0">
            <a:spAutoFit/>
          </a:bodyPr>
          <a:lstStyle/>
          <a:p>
            <a:pPr marL="457200" indent="-457200">
              <a:buFont typeface="+mj-lt"/>
              <a:buAutoNum type="arabicPeriod"/>
            </a:pPr>
            <a:r>
              <a:rPr lang="en-US" sz="2000" dirty="0" smtClean="0"/>
              <a:t>We studied the bound states of ultra-cold neutrons in the gravity potential above the surface of liquid helium 4;</a:t>
            </a:r>
          </a:p>
          <a:p>
            <a:pPr marL="457200" indent="-457200">
              <a:buFont typeface="+mj-lt"/>
              <a:buAutoNum type="arabicPeriod"/>
            </a:pPr>
            <a:r>
              <a:rPr lang="en-US" sz="2000" dirty="0" smtClean="0"/>
              <a:t>We estimated the scattering time of surface neutron in these bound states by helium vapor, by </a:t>
            </a:r>
            <a:r>
              <a:rPr lang="en-US" sz="2000" dirty="0" err="1" smtClean="0"/>
              <a:t>ripplons</a:t>
            </a:r>
            <a:r>
              <a:rPr lang="en-US" sz="2000" dirty="0" smtClean="0"/>
              <a:t> and also by phonons and </a:t>
            </a:r>
            <a:r>
              <a:rPr lang="en-US" sz="2000" dirty="0" err="1" smtClean="0"/>
              <a:t>surfons</a:t>
            </a:r>
            <a:r>
              <a:rPr lang="en-US" sz="2000" dirty="0" smtClean="0"/>
              <a:t>. At T = 0.8K the scattering time is comparable with neutron lifetime ~15 minutes.</a:t>
            </a:r>
            <a:endParaRPr lang="ru-RU" sz="2000" dirty="0" smtClean="0"/>
          </a:p>
          <a:p>
            <a:pPr marL="457200" indent="-457200">
              <a:buFont typeface="+mj-lt"/>
              <a:buAutoNum type="arabicPeriod"/>
            </a:pPr>
            <a:r>
              <a:rPr lang="en-US" sz="2000" dirty="0" smtClean="0"/>
              <a:t>The resulting scattering time is large and allows to measure the neutron lifetime at low helium temperature;</a:t>
            </a:r>
          </a:p>
          <a:p>
            <a:pPr marL="457200" indent="-457200">
              <a:buFont typeface="+mj-lt"/>
              <a:buAutoNum type="arabicPeriod"/>
            </a:pPr>
            <a:r>
              <a:rPr lang="en-US" sz="2000" dirty="0" smtClean="0"/>
              <a:t>The main contribution to the scattering of </a:t>
            </a:r>
            <a:r>
              <a:rPr lang="en-US" sz="2000" dirty="0" err="1" smtClean="0"/>
              <a:t>ultracold</a:t>
            </a:r>
            <a:r>
              <a:rPr lang="en-US" sz="2000" dirty="0" smtClean="0"/>
              <a:t> neutrons comes from helium vapor and </a:t>
            </a:r>
            <a:r>
              <a:rPr lang="en-US" sz="2000" dirty="0" err="1" smtClean="0"/>
              <a:t>ripplons</a:t>
            </a:r>
            <a:r>
              <a:rPr lang="en-US" sz="2000" dirty="0" smtClean="0"/>
              <a:t>. The concentration of these excitations rapidly decreases with temperature. So the measurement of the neutron lifetime on the liquid helium surface is possible, but effective only at low temperatures. At T &lt;0.6K time of the scattering of neutrons above the surface by the surface excitations exceed 2 hour.</a:t>
            </a:r>
          </a:p>
        </p:txBody>
      </p:sp>
      <p:sp>
        <p:nvSpPr>
          <p:cNvPr id="5"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23</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en-US" dirty="0" smtClean="0"/>
              <a:t>Conclusion</a:t>
            </a:r>
            <a:endParaRPr lang="ru-RU" dirty="0"/>
          </a:p>
        </p:txBody>
      </p:sp>
      <p:sp>
        <p:nvSpPr>
          <p:cNvPr id="4" name="TextBox 3"/>
          <p:cNvSpPr txBox="1"/>
          <p:nvPr/>
        </p:nvSpPr>
        <p:spPr bwMode="auto">
          <a:xfrm>
            <a:off x="285720" y="1428736"/>
            <a:ext cx="8501122" cy="4708981"/>
          </a:xfrm>
          <a:prstGeom prst="rect">
            <a:avLst/>
          </a:prstGeom>
          <a:noFill/>
          <a:ln w="25400" algn="ctr">
            <a:noFill/>
            <a:miter lim="800000"/>
            <a:headEnd/>
            <a:tailEnd/>
          </a:ln>
        </p:spPr>
        <p:txBody>
          <a:bodyPr wrap="square" rtlCol="0">
            <a:spAutoFit/>
          </a:bodyPr>
          <a:lstStyle/>
          <a:p>
            <a:pPr marL="457200" indent="-457200">
              <a:buFont typeface="+mj-lt"/>
              <a:buAutoNum type="arabicPeriod"/>
            </a:pPr>
            <a:r>
              <a:rPr lang="en-US" sz="2000" dirty="0" smtClean="0"/>
              <a:t>We studied the bound states of ultra-cold neutrons in the gravity potential above the surface of liquid helium 4;</a:t>
            </a:r>
          </a:p>
          <a:p>
            <a:pPr marL="457200" indent="-457200">
              <a:buFont typeface="+mj-lt"/>
              <a:buAutoNum type="arabicPeriod"/>
            </a:pPr>
            <a:r>
              <a:rPr lang="en-US" sz="2000" dirty="0" smtClean="0"/>
              <a:t>We estimated the scattering time of surface neutron in these bound states by helium vapor, by </a:t>
            </a:r>
            <a:r>
              <a:rPr lang="en-US" sz="2000" dirty="0" err="1" smtClean="0"/>
              <a:t>ripplons</a:t>
            </a:r>
            <a:r>
              <a:rPr lang="en-US" sz="2000" dirty="0" smtClean="0"/>
              <a:t> and also by phonons and </a:t>
            </a:r>
            <a:r>
              <a:rPr lang="en-US" sz="2000" dirty="0" err="1" smtClean="0"/>
              <a:t>surfons</a:t>
            </a:r>
            <a:r>
              <a:rPr lang="en-US" sz="2000" dirty="0" smtClean="0"/>
              <a:t>. At T = 0.8K the scattering time is comparable with neutron lifetime ~15 minutes.</a:t>
            </a:r>
            <a:endParaRPr lang="ru-RU" sz="2000" dirty="0" smtClean="0"/>
          </a:p>
          <a:p>
            <a:pPr marL="457200" indent="-457200">
              <a:buFont typeface="+mj-lt"/>
              <a:buAutoNum type="arabicPeriod"/>
            </a:pPr>
            <a:r>
              <a:rPr lang="en-US" sz="2000" dirty="0" smtClean="0"/>
              <a:t>The resulting scattering time is large and allows to measure the neutron lifetime at low helium temperature;</a:t>
            </a:r>
          </a:p>
          <a:p>
            <a:pPr marL="457200" indent="-457200">
              <a:buFont typeface="+mj-lt"/>
              <a:buAutoNum type="arabicPeriod"/>
            </a:pPr>
            <a:r>
              <a:rPr lang="en-US" sz="2000" dirty="0" smtClean="0"/>
              <a:t>The main contribution to the scattering of </a:t>
            </a:r>
            <a:r>
              <a:rPr lang="en-US" sz="2000" dirty="0" err="1" smtClean="0"/>
              <a:t>ultracold</a:t>
            </a:r>
            <a:r>
              <a:rPr lang="en-US" sz="2000" dirty="0" smtClean="0"/>
              <a:t> neutrons comes from helium vapor and </a:t>
            </a:r>
            <a:r>
              <a:rPr lang="en-US" sz="2000" dirty="0" err="1" smtClean="0"/>
              <a:t>ripplons</a:t>
            </a:r>
            <a:r>
              <a:rPr lang="en-US" sz="2000" dirty="0" smtClean="0"/>
              <a:t>. The concentration of these excitations rapidly decreases with temperature. So the measurement of the neutron lifetime on the liquid helium surface is possible, but effective only at low temperatures. At T &lt;0.6K time of the scattering of neutrons above the surface by the surface excitations exceed 2 hour.</a:t>
            </a:r>
          </a:p>
        </p:txBody>
      </p:sp>
      <p:sp>
        <p:nvSpPr>
          <p:cNvPr id="5"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24</a:t>
            </a:fld>
            <a:endParaRPr lang="en-US" sz="1800" b="1" dirty="0">
              <a:solidFill>
                <a:srgbClr val="000066"/>
              </a:solidFill>
            </a:endParaRPr>
          </a:p>
        </p:txBody>
      </p:sp>
      <p:sp>
        <p:nvSpPr>
          <p:cNvPr id="6" name="TextBox 5"/>
          <p:cNvSpPr txBox="1"/>
          <p:nvPr/>
        </p:nvSpPr>
        <p:spPr bwMode="auto">
          <a:xfrm>
            <a:off x="2357422" y="6072206"/>
            <a:ext cx="4304896" cy="523220"/>
          </a:xfrm>
          <a:prstGeom prst="rect">
            <a:avLst/>
          </a:prstGeom>
          <a:noFill/>
          <a:ln w="25400" algn="ctr">
            <a:noFill/>
            <a:miter lim="800000"/>
            <a:headEnd/>
            <a:tailEnd/>
          </a:ln>
        </p:spPr>
        <p:txBody>
          <a:bodyPr wrap="none" rtlCol="0">
            <a:spAutoFit/>
          </a:bodyPr>
          <a:lstStyle/>
          <a:p>
            <a:r>
              <a:rPr lang="en-US" sz="2800" dirty="0" smtClean="0">
                <a:solidFill>
                  <a:srgbClr val="3333CC"/>
                </a:solidFill>
                <a:latin typeface="Arial Black" pitchFamily="34" charset="0"/>
              </a:rPr>
              <a:t>Thanks for attention!</a:t>
            </a:r>
            <a:endParaRPr lang="ru-RU" sz="2800" dirty="0" smtClean="0">
              <a:solidFill>
                <a:srgbClr val="3333CC"/>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42844" y="428604"/>
            <a:ext cx="8915400" cy="785818"/>
          </a:xfrm>
        </p:spPr>
        <p:txBody>
          <a:bodyPr/>
          <a:lstStyle/>
          <a:p>
            <a:r>
              <a:rPr lang="en-US" sz="2800" b="1" dirty="0" smtClean="0"/>
              <a:t>Measurement of surface levels of neutrons</a:t>
            </a:r>
            <a:endParaRPr lang="en-US" sz="2800" b="1" dirty="0"/>
          </a:p>
        </p:txBody>
      </p:sp>
      <p:sp>
        <p:nvSpPr>
          <p:cNvPr id="47" name="Прямоугольник 5"/>
          <p:cNvSpPr>
            <a:spLocks noChangeArrowheads="1"/>
          </p:cNvSpPr>
          <p:nvPr/>
        </p:nvSpPr>
        <p:spPr bwMode="auto">
          <a:xfrm>
            <a:off x="0" y="87312"/>
            <a:ext cx="1571625" cy="369888"/>
          </a:xfrm>
          <a:prstGeom prst="rect">
            <a:avLst/>
          </a:prstGeom>
          <a:noFill/>
          <a:ln w="9525">
            <a:noFill/>
            <a:miter lim="800000"/>
            <a:headEnd/>
            <a:tailEnd/>
          </a:ln>
        </p:spPr>
        <p:txBody>
          <a:bodyPr>
            <a:spAutoFit/>
          </a:bodyPr>
          <a:lstStyle/>
          <a:p>
            <a:r>
              <a:rPr lang="en-US" dirty="0" smtClean="0"/>
              <a:t>Introduction</a:t>
            </a:r>
            <a:endParaRPr lang="ru-RU" u="sng" dirty="0">
              <a:solidFill>
                <a:srgbClr val="000066"/>
              </a:solidFill>
            </a:endParaRPr>
          </a:p>
        </p:txBody>
      </p:sp>
      <p:sp>
        <p:nvSpPr>
          <p:cNvPr id="41" name="Text Box 20"/>
          <p:cNvSpPr txBox="1">
            <a:spLocks noChangeArrowheads="1"/>
          </p:cNvSpPr>
          <p:nvPr/>
        </p:nvSpPr>
        <p:spPr bwMode="auto">
          <a:xfrm>
            <a:off x="1285852" y="1071546"/>
            <a:ext cx="6715140" cy="707886"/>
          </a:xfrm>
          <a:prstGeom prst="rect">
            <a:avLst/>
          </a:prstGeom>
          <a:solidFill>
            <a:srgbClr val="CCFFCC">
              <a:alpha val="50195"/>
            </a:srgbClr>
          </a:solidFill>
          <a:ln w="9525">
            <a:noFill/>
            <a:miter lim="800000"/>
            <a:headEnd/>
            <a:tailEnd/>
          </a:ln>
        </p:spPr>
        <p:txBody>
          <a:bodyPr wrap="square">
            <a:spAutoFit/>
          </a:bodyPr>
          <a:lstStyle/>
          <a:p>
            <a:r>
              <a:rPr lang="en-US" sz="2000" dirty="0" smtClean="0">
                <a:latin typeface="Times New Roman" pitchFamily="18" charset="0"/>
              </a:rPr>
              <a:t>V. V. </a:t>
            </a:r>
            <a:r>
              <a:rPr lang="en-US" sz="2000" dirty="0" err="1" smtClean="0">
                <a:latin typeface="Times New Roman" pitchFamily="18" charset="0"/>
              </a:rPr>
              <a:t>Nesvizhevsky</a:t>
            </a:r>
            <a:r>
              <a:rPr lang="ru-RU" sz="2000" dirty="0" smtClean="0">
                <a:latin typeface="Times New Roman" pitchFamily="18" charset="0"/>
              </a:rPr>
              <a:t> </a:t>
            </a:r>
            <a:r>
              <a:rPr lang="en-US" sz="2000" dirty="0" smtClean="0">
                <a:latin typeface="Times New Roman" pitchFamily="18" charset="0"/>
              </a:rPr>
              <a:t>and etc.</a:t>
            </a:r>
            <a:r>
              <a:rPr lang="ru-RU" sz="2000" dirty="0" smtClean="0">
                <a:latin typeface="Times New Roman" pitchFamily="18" charset="0"/>
              </a:rPr>
              <a:t>, «</a:t>
            </a:r>
            <a:r>
              <a:rPr lang="en-US" sz="2000" dirty="0" smtClean="0">
                <a:latin typeface="Times New Roman" pitchFamily="18" charset="0"/>
              </a:rPr>
              <a:t>Quantum states of neutrons in the Earth's gravitational field</a:t>
            </a:r>
            <a:r>
              <a:rPr lang="ru-RU" sz="2000" dirty="0" smtClean="0">
                <a:latin typeface="Times New Roman" pitchFamily="18" charset="0"/>
              </a:rPr>
              <a:t>»</a:t>
            </a:r>
            <a:r>
              <a:rPr lang="en-US" sz="2000" dirty="0" smtClean="0">
                <a:latin typeface="Times New Roman" pitchFamily="18" charset="0"/>
              </a:rPr>
              <a:t> , Nature 415, 297 (2002)</a:t>
            </a:r>
          </a:p>
        </p:txBody>
      </p:sp>
      <p:pic>
        <p:nvPicPr>
          <p:cNvPr id="89090" name="Picture 2"/>
          <p:cNvPicPr>
            <a:picLocks noChangeAspect="1" noChangeArrowheads="1"/>
          </p:cNvPicPr>
          <p:nvPr/>
        </p:nvPicPr>
        <p:blipFill>
          <a:blip r:embed="rId2"/>
          <a:srcRect/>
          <a:stretch>
            <a:fillRect/>
          </a:stretch>
        </p:blipFill>
        <p:spPr bwMode="auto">
          <a:xfrm>
            <a:off x="357158" y="2697893"/>
            <a:ext cx="3429024" cy="3445751"/>
          </a:xfrm>
          <a:prstGeom prst="rect">
            <a:avLst/>
          </a:prstGeom>
          <a:noFill/>
          <a:ln w="9525">
            <a:noFill/>
            <a:miter lim="800000"/>
            <a:headEnd/>
            <a:tailEnd/>
          </a:ln>
          <a:effectLst/>
        </p:spPr>
      </p:pic>
      <p:pic>
        <p:nvPicPr>
          <p:cNvPr id="89091" name="Picture 3"/>
          <p:cNvPicPr>
            <a:picLocks noChangeAspect="1" noChangeArrowheads="1"/>
          </p:cNvPicPr>
          <p:nvPr/>
        </p:nvPicPr>
        <p:blipFill>
          <a:blip r:embed="rId3"/>
          <a:srcRect/>
          <a:stretch>
            <a:fillRect/>
          </a:stretch>
        </p:blipFill>
        <p:spPr bwMode="auto">
          <a:xfrm>
            <a:off x="4169954" y="2357430"/>
            <a:ext cx="4626405" cy="1644095"/>
          </a:xfrm>
          <a:prstGeom prst="rect">
            <a:avLst/>
          </a:prstGeom>
          <a:noFill/>
          <a:ln w="9525">
            <a:noFill/>
            <a:miter lim="800000"/>
            <a:headEnd/>
            <a:tailEnd/>
          </a:ln>
          <a:effectLst/>
        </p:spPr>
      </p:pic>
      <p:sp>
        <p:nvSpPr>
          <p:cNvPr id="32" name="TextBox 31"/>
          <p:cNvSpPr txBox="1"/>
          <p:nvPr/>
        </p:nvSpPr>
        <p:spPr bwMode="auto">
          <a:xfrm>
            <a:off x="5000628" y="1928802"/>
            <a:ext cx="2890535" cy="400110"/>
          </a:xfrm>
          <a:prstGeom prst="rect">
            <a:avLst/>
          </a:prstGeom>
          <a:noFill/>
          <a:ln w="25400" algn="ctr">
            <a:noFill/>
            <a:miter lim="800000"/>
            <a:headEnd/>
            <a:tailEnd/>
          </a:ln>
        </p:spPr>
        <p:txBody>
          <a:bodyPr wrap="none" rtlCol="0">
            <a:spAutoFit/>
          </a:bodyPr>
          <a:lstStyle/>
          <a:p>
            <a:r>
              <a:rPr lang="en-US" sz="2000" dirty="0" smtClean="0"/>
              <a:t>scheme of experiment</a:t>
            </a:r>
            <a:endParaRPr lang="ru-RU" sz="2000" dirty="0" smtClean="0"/>
          </a:p>
        </p:txBody>
      </p:sp>
      <p:sp>
        <p:nvSpPr>
          <p:cNvPr id="38" name="TextBox 37"/>
          <p:cNvSpPr txBox="1"/>
          <p:nvPr/>
        </p:nvSpPr>
        <p:spPr bwMode="auto">
          <a:xfrm>
            <a:off x="71841" y="1885882"/>
            <a:ext cx="4357283" cy="707886"/>
          </a:xfrm>
          <a:prstGeom prst="rect">
            <a:avLst/>
          </a:prstGeom>
          <a:noFill/>
          <a:ln w="25400" algn="ctr">
            <a:noFill/>
            <a:miter lim="800000"/>
            <a:headEnd/>
            <a:tailEnd/>
          </a:ln>
        </p:spPr>
        <p:txBody>
          <a:bodyPr wrap="none" rtlCol="0">
            <a:spAutoFit/>
          </a:bodyPr>
          <a:lstStyle/>
          <a:p>
            <a:r>
              <a:rPr lang="en-US" sz="2000" dirty="0" smtClean="0"/>
              <a:t>wave functions of surface neutron</a:t>
            </a:r>
          </a:p>
          <a:p>
            <a:r>
              <a:rPr lang="en-US" sz="2000" dirty="0" smtClean="0"/>
              <a:t>(along the vertical z-axis)</a:t>
            </a:r>
            <a:endParaRPr lang="ru-RU" sz="2000" dirty="0" smtClean="0"/>
          </a:p>
        </p:txBody>
      </p:sp>
      <p:pic>
        <p:nvPicPr>
          <p:cNvPr id="89092" name="Picture 4"/>
          <p:cNvPicPr>
            <a:picLocks noChangeAspect="1" noChangeArrowheads="1"/>
          </p:cNvPicPr>
          <p:nvPr/>
        </p:nvPicPr>
        <p:blipFill>
          <a:blip r:embed="rId4"/>
          <a:srcRect/>
          <a:stretch>
            <a:fillRect/>
          </a:stretch>
        </p:blipFill>
        <p:spPr bwMode="auto">
          <a:xfrm>
            <a:off x="4914911" y="4343059"/>
            <a:ext cx="3514741" cy="2372089"/>
          </a:xfrm>
          <a:prstGeom prst="rect">
            <a:avLst/>
          </a:prstGeom>
          <a:noFill/>
          <a:ln w="9525">
            <a:noFill/>
            <a:miter lim="800000"/>
            <a:headEnd/>
            <a:tailEnd/>
          </a:ln>
          <a:effectLst/>
        </p:spPr>
      </p:pic>
      <p:sp>
        <p:nvSpPr>
          <p:cNvPr id="40" name="TextBox 39"/>
          <p:cNvSpPr txBox="1"/>
          <p:nvPr/>
        </p:nvSpPr>
        <p:spPr bwMode="auto">
          <a:xfrm>
            <a:off x="4786314" y="3957584"/>
            <a:ext cx="3147015" cy="400110"/>
          </a:xfrm>
          <a:prstGeom prst="rect">
            <a:avLst/>
          </a:prstGeom>
          <a:noFill/>
          <a:ln w="25400" algn="ctr">
            <a:noFill/>
            <a:miter lim="800000"/>
            <a:headEnd/>
            <a:tailEnd/>
          </a:ln>
        </p:spPr>
        <p:txBody>
          <a:bodyPr wrap="none" rtlCol="0">
            <a:spAutoFit/>
          </a:bodyPr>
          <a:lstStyle/>
          <a:p>
            <a:r>
              <a:rPr lang="en-US" sz="2000" dirty="0" smtClean="0"/>
              <a:t>the measurement result</a:t>
            </a:r>
            <a:endParaRPr lang="ru-RU" sz="2000" dirty="0" smtClean="0"/>
          </a:p>
        </p:txBody>
      </p:sp>
      <p:sp>
        <p:nvSpPr>
          <p:cNvPr id="12"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3</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572560" cy="1143000"/>
          </a:xfrm>
        </p:spPr>
        <p:txBody>
          <a:bodyPr/>
          <a:lstStyle/>
          <a:p>
            <a:r>
              <a:rPr lang="en-US" sz="3600" dirty="0" smtClean="0"/>
              <a:t>Our idea: to study the neutrons above the surface of liquid helium</a:t>
            </a:r>
            <a:endParaRPr lang="ru-RU" sz="3600" b="1" dirty="0"/>
          </a:p>
        </p:txBody>
      </p:sp>
      <p:sp>
        <p:nvSpPr>
          <p:cNvPr id="4" name="TextBox 3"/>
          <p:cNvSpPr txBox="1"/>
          <p:nvPr/>
        </p:nvSpPr>
        <p:spPr bwMode="auto">
          <a:xfrm>
            <a:off x="1357290" y="1857364"/>
            <a:ext cx="7283853" cy="2246769"/>
          </a:xfrm>
          <a:prstGeom prst="rect">
            <a:avLst/>
          </a:prstGeom>
          <a:noFill/>
          <a:ln w="25400" algn="ctr">
            <a:noFill/>
            <a:miter lim="800000"/>
            <a:headEnd/>
            <a:tailEnd/>
          </a:ln>
        </p:spPr>
        <p:txBody>
          <a:bodyPr wrap="none" rtlCol="0">
            <a:spAutoFit/>
          </a:bodyPr>
          <a:lstStyle/>
          <a:p>
            <a:r>
              <a:rPr lang="en-US" sz="2800" dirty="0" smtClean="0"/>
              <a:t>Benefits:</a:t>
            </a:r>
            <a:br>
              <a:rPr lang="en-US" sz="2800" dirty="0" smtClean="0"/>
            </a:br>
            <a:r>
              <a:rPr lang="en-US" sz="2800" dirty="0" smtClean="0"/>
              <a:t>1. Pure surface, without impurities.</a:t>
            </a:r>
            <a:br>
              <a:rPr lang="en-US" sz="2800" dirty="0" smtClean="0"/>
            </a:br>
            <a:r>
              <a:rPr lang="en-US" sz="2800" dirty="0" smtClean="0"/>
              <a:t>2. Always strictly perpendicular to gravity</a:t>
            </a:r>
            <a:br>
              <a:rPr lang="en-US" sz="2800" dirty="0" smtClean="0"/>
            </a:br>
            <a:r>
              <a:rPr lang="en-US" sz="2800" dirty="0" smtClean="0"/>
              <a:t>3. Much cheaper than silicon </a:t>
            </a:r>
            <a:r>
              <a:rPr lang="en-US" sz="2800" dirty="0" err="1" smtClean="0"/>
              <a:t>mirrows</a:t>
            </a:r>
            <a:r>
              <a:rPr lang="en-US" sz="2800" dirty="0" smtClean="0"/>
              <a:t/>
            </a:r>
            <a:br>
              <a:rPr lang="en-US" sz="2800" dirty="0" smtClean="0"/>
            </a:br>
            <a:r>
              <a:rPr lang="en-US" sz="2800" dirty="0" smtClean="0"/>
              <a:t>4. Helium 4 does not absorb neutrons</a:t>
            </a:r>
            <a:endParaRPr lang="ru-RU" sz="2800" u="sng" dirty="0" smtClean="0"/>
          </a:p>
        </p:txBody>
      </p:sp>
      <p:sp>
        <p:nvSpPr>
          <p:cNvPr id="5"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4</a:t>
            </a:fld>
            <a:endParaRPr lang="en-US" sz="1800" b="1" dirty="0">
              <a:solidFill>
                <a:srgbClr val="000066"/>
              </a:solidFill>
            </a:endParaRPr>
          </a:p>
        </p:txBody>
      </p:sp>
      <p:sp>
        <p:nvSpPr>
          <p:cNvPr id="6" name="TextBox 4"/>
          <p:cNvSpPr txBox="1">
            <a:spLocks noChangeArrowheads="1"/>
          </p:cNvSpPr>
          <p:nvPr/>
        </p:nvSpPr>
        <p:spPr bwMode="auto">
          <a:xfrm>
            <a:off x="142844" y="4254065"/>
            <a:ext cx="8786874" cy="2246769"/>
          </a:xfrm>
          <a:prstGeom prst="rect">
            <a:avLst/>
          </a:prstGeom>
          <a:noFill/>
          <a:ln w="25400" algn="ctr">
            <a:noFill/>
            <a:miter lim="800000"/>
            <a:headEnd/>
            <a:tailEnd/>
          </a:ln>
        </p:spPr>
        <p:txBody>
          <a:bodyPr wrap="square">
            <a:spAutoFit/>
          </a:bodyPr>
          <a:lstStyle/>
          <a:p>
            <a:r>
              <a:rPr lang="en-US" sz="2800" dirty="0" smtClean="0">
                <a:solidFill>
                  <a:srgbClr val="501900"/>
                </a:solidFill>
              </a:rPr>
              <a:t>Objective:</a:t>
            </a:r>
          </a:p>
          <a:p>
            <a:r>
              <a:rPr lang="en-US" sz="2800" dirty="0" smtClean="0">
                <a:solidFill>
                  <a:srgbClr val="501900"/>
                </a:solidFill>
              </a:rPr>
              <a:t>Theoretical estimates of the mean scattering time of neutrons on a helium surface due to the interaction with helium vapor atoms, </a:t>
            </a:r>
            <a:r>
              <a:rPr lang="en-US" sz="2800" dirty="0" err="1" smtClean="0">
                <a:solidFill>
                  <a:srgbClr val="501900"/>
                </a:solidFill>
              </a:rPr>
              <a:t>ripplons</a:t>
            </a:r>
            <a:r>
              <a:rPr lang="en-US" sz="2800" dirty="0" smtClean="0">
                <a:solidFill>
                  <a:srgbClr val="501900"/>
                </a:solidFill>
              </a:rPr>
              <a:t>, phonons, surfons and other excitations.</a:t>
            </a:r>
            <a:r>
              <a:rPr lang="ru-RU" sz="2800" dirty="0" smtClean="0">
                <a:solidFill>
                  <a:srgbClr val="501900"/>
                </a:solidFill>
                <a:latin typeface="Arial Narrow" pitchFamily="34" charset="0"/>
              </a:rPr>
              <a:t>.</a:t>
            </a:r>
            <a:endParaRPr lang="ru-RU" sz="2800" dirty="0">
              <a:solidFill>
                <a:srgbClr val="50190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14612" y="214290"/>
            <a:ext cx="3505200" cy="563563"/>
          </a:xfrm>
          <a:ln>
            <a:noFill/>
          </a:ln>
        </p:spPr>
        <p:txBody>
          <a:bodyPr/>
          <a:lstStyle/>
          <a:p>
            <a:pPr eaLnBrk="1" hangingPunct="1"/>
            <a:r>
              <a:rPr lang="en-US" sz="2800" b="1" dirty="0" smtClean="0"/>
              <a:t>Liquid helium</a:t>
            </a:r>
            <a:endParaRPr lang="ru-RU" sz="2800" b="1" dirty="0" smtClean="0">
              <a:solidFill>
                <a:srgbClr val="462300"/>
              </a:solidFill>
            </a:endParaRPr>
          </a:p>
        </p:txBody>
      </p:sp>
      <p:sp>
        <p:nvSpPr>
          <p:cNvPr id="3088" name="Rectangle 24"/>
          <p:cNvSpPr>
            <a:spLocks noChangeArrowheads="1"/>
          </p:cNvSpPr>
          <p:nvPr/>
        </p:nvSpPr>
        <p:spPr bwMode="auto">
          <a:xfrm>
            <a:off x="152400" y="886361"/>
            <a:ext cx="8839200" cy="1477328"/>
          </a:xfrm>
          <a:prstGeom prst="rect">
            <a:avLst/>
          </a:prstGeom>
          <a:noFill/>
          <a:ln w="9525" algn="ctr">
            <a:noFill/>
            <a:miter lim="800000"/>
            <a:headEnd/>
            <a:tailEnd/>
          </a:ln>
        </p:spPr>
        <p:txBody>
          <a:bodyPr wrap="square">
            <a:spAutoFit/>
          </a:bodyPr>
          <a:lstStyle/>
          <a:p>
            <a:r>
              <a:rPr lang="en-US" dirty="0" smtClean="0"/>
              <a:t>Helium - the only existing liquid at T = 0. The boiling point  </a:t>
            </a:r>
            <a:r>
              <a:rPr lang="en-US" baseline="30000" dirty="0" smtClean="0"/>
              <a:t>4</a:t>
            </a:r>
            <a:r>
              <a:rPr lang="en-US" dirty="0" smtClean="0"/>
              <a:t>He T</a:t>
            </a:r>
            <a:r>
              <a:rPr lang="en-US" baseline="-25000" dirty="0" smtClean="0"/>
              <a:t>4</a:t>
            </a:r>
            <a:r>
              <a:rPr lang="en-US" dirty="0" smtClean="0"/>
              <a:t>=4.2K, </a:t>
            </a:r>
            <a:r>
              <a:rPr lang="en-US" baseline="30000" dirty="0" smtClean="0"/>
              <a:t>3</a:t>
            </a:r>
            <a:r>
              <a:rPr lang="en-US" dirty="0" smtClean="0"/>
              <a:t>He T</a:t>
            </a:r>
            <a:r>
              <a:rPr lang="en-US" baseline="-25000" dirty="0" smtClean="0"/>
              <a:t>3</a:t>
            </a:r>
            <a:r>
              <a:rPr lang="en-US" dirty="0" smtClean="0"/>
              <a:t>=3.2K. This is most pure liquid, as all impurities are attracted to and deposited on the walls and on the substrate under the action of van </a:t>
            </a:r>
            <a:r>
              <a:rPr lang="en-US" dirty="0" err="1" smtClean="0"/>
              <a:t>der</a:t>
            </a:r>
            <a:r>
              <a:rPr lang="en-US" dirty="0" smtClean="0"/>
              <a:t> Waals forces. There is only one type of excitation - </a:t>
            </a:r>
            <a:r>
              <a:rPr lang="en-US" dirty="0" err="1" smtClean="0"/>
              <a:t>ripplons</a:t>
            </a:r>
            <a:r>
              <a:rPr lang="en-US" dirty="0" smtClean="0"/>
              <a:t> (quanta of surface waves).</a:t>
            </a:r>
            <a:endParaRPr lang="en-US" dirty="0"/>
          </a:p>
        </p:txBody>
      </p:sp>
      <p:graphicFrame>
        <p:nvGraphicFramePr>
          <p:cNvPr id="3089" name="Object 26"/>
          <p:cNvGraphicFramePr>
            <a:graphicFrameLocks noChangeAspect="1"/>
          </p:cNvGraphicFramePr>
          <p:nvPr/>
        </p:nvGraphicFramePr>
        <p:xfrm>
          <a:off x="4624388" y="2444750"/>
          <a:ext cx="4238625" cy="895350"/>
        </p:xfrm>
        <a:graphic>
          <a:graphicData uri="http://schemas.openxmlformats.org/presentationml/2006/ole">
            <p:oleObj spid="_x0000_s65538" name="Формула" r:id="rId3" imgW="2235200" imgH="469900" progId="Equation.3">
              <p:embed/>
            </p:oleObj>
          </a:graphicData>
        </a:graphic>
      </p:graphicFrame>
      <p:sp>
        <p:nvSpPr>
          <p:cNvPr id="3090" name="Text Box 27"/>
          <p:cNvSpPr txBox="1">
            <a:spLocks noChangeArrowheads="1"/>
          </p:cNvSpPr>
          <p:nvPr/>
        </p:nvSpPr>
        <p:spPr bwMode="auto">
          <a:xfrm>
            <a:off x="4343400" y="3429000"/>
            <a:ext cx="4572000" cy="400110"/>
          </a:xfrm>
          <a:prstGeom prst="rect">
            <a:avLst/>
          </a:prstGeom>
          <a:noFill/>
          <a:ln w="9525" algn="ctr">
            <a:noFill/>
            <a:miter lim="800000"/>
            <a:headEnd/>
            <a:tailEnd/>
          </a:ln>
        </p:spPr>
        <p:txBody>
          <a:bodyPr>
            <a:spAutoFit/>
          </a:bodyPr>
          <a:lstStyle/>
          <a:p>
            <a:pPr algn="ctr"/>
            <a:r>
              <a:rPr lang="en-US" sz="2000" dirty="0" smtClean="0"/>
              <a:t>The dispersion law of </a:t>
            </a:r>
            <a:r>
              <a:rPr lang="en-US" sz="2000" dirty="0" err="1" smtClean="0"/>
              <a:t>ripplons</a:t>
            </a:r>
            <a:endParaRPr lang="ru-RU" sz="2000" dirty="0"/>
          </a:p>
        </p:txBody>
      </p:sp>
      <p:graphicFrame>
        <p:nvGraphicFramePr>
          <p:cNvPr id="3091" name="Object 28"/>
          <p:cNvGraphicFramePr>
            <a:graphicFrameLocks noChangeAspect="1"/>
          </p:cNvGraphicFramePr>
          <p:nvPr/>
        </p:nvGraphicFramePr>
        <p:xfrm>
          <a:off x="4343400" y="3810000"/>
          <a:ext cx="3810000" cy="838200"/>
        </p:xfrm>
        <a:graphic>
          <a:graphicData uri="http://schemas.openxmlformats.org/presentationml/2006/ole">
            <p:oleObj spid="_x0000_s65539" name="Equation" r:id="rId4" imgW="1930400" imgH="444500" progId="Equation.3">
              <p:embed/>
            </p:oleObj>
          </a:graphicData>
        </a:graphic>
      </p:graphicFrame>
      <p:graphicFrame>
        <p:nvGraphicFramePr>
          <p:cNvPr id="3092" name="Object 29"/>
          <p:cNvGraphicFramePr>
            <a:graphicFrameLocks noChangeAspect="1"/>
          </p:cNvGraphicFramePr>
          <p:nvPr/>
        </p:nvGraphicFramePr>
        <p:xfrm>
          <a:off x="6905624" y="6072206"/>
          <a:ext cx="1354137" cy="344488"/>
        </p:xfrm>
        <a:graphic>
          <a:graphicData uri="http://schemas.openxmlformats.org/presentationml/2006/ole">
            <p:oleObj spid="_x0000_s65540" name="Equation" r:id="rId5" imgW="799753" imgH="203112" progId="Equation.3">
              <p:embed/>
            </p:oleObj>
          </a:graphicData>
        </a:graphic>
      </p:graphicFrame>
      <p:graphicFrame>
        <p:nvGraphicFramePr>
          <p:cNvPr id="3093" name="Object 32"/>
          <p:cNvGraphicFramePr>
            <a:graphicFrameLocks noChangeAspect="1"/>
          </p:cNvGraphicFramePr>
          <p:nvPr/>
        </p:nvGraphicFramePr>
        <p:xfrm>
          <a:off x="4357686" y="6072206"/>
          <a:ext cx="2482850" cy="433388"/>
        </p:xfrm>
        <a:graphic>
          <a:graphicData uri="http://schemas.openxmlformats.org/presentationml/2006/ole">
            <p:oleObj spid="_x0000_s65541" name="Equation" r:id="rId6" imgW="1308100" imgH="228600" progId="Equation.3">
              <p:embed/>
            </p:oleObj>
          </a:graphicData>
        </a:graphic>
      </p:graphicFrame>
      <p:graphicFrame>
        <p:nvGraphicFramePr>
          <p:cNvPr id="3094" name="Object 33"/>
          <p:cNvGraphicFramePr>
            <a:graphicFrameLocks noChangeAspect="1"/>
          </p:cNvGraphicFramePr>
          <p:nvPr/>
        </p:nvGraphicFramePr>
        <p:xfrm>
          <a:off x="7143768" y="4656645"/>
          <a:ext cx="1924032" cy="369380"/>
        </p:xfrm>
        <a:graphic>
          <a:graphicData uri="http://schemas.openxmlformats.org/presentationml/2006/ole">
            <p:oleObj spid="_x0000_s65542" name="Equation" r:id="rId7" imgW="1308100" imgH="241300" progId="Equation.3">
              <p:embed/>
            </p:oleObj>
          </a:graphicData>
        </a:graphic>
      </p:graphicFrame>
      <p:sp>
        <p:nvSpPr>
          <p:cNvPr id="3095" name="Text Box 34"/>
          <p:cNvSpPr txBox="1">
            <a:spLocks noChangeArrowheads="1"/>
          </p:cNvSpPr>
          <p:nvPr/>
        </p:nvSpPr>
        <p:spPr bwMode="auto">
          <a:xfrm>
            <a:off x="4267200" y="4672012"/>
            <a:ext cx="2975495" cy="369332"/>
          </a:xfrm>
          <a:prstGeom prst="rect">
            <a:avLst/>
          </a:prstGeom>
          <a:noFill/>
          <a:ln w="9525" algn="ctr">
            <a:noFill/>
            <a:miter lim="800000"/>
            <a:headEnd/>
            <a:tailEnd/>
          </a:ln>
        </p:spPr>
        <p:txBody>
          <a:bodyPr wrap="none">
            <a:spAutoFit/>
          </a:bodyPr>
          <a:lstStyle/>
          <a:p>
            <a:pPr algn="ctr"/>
            <a:r>
              <a:rPr lang="en-US" dirty="0" smtClean="0"/>
              <a:t>Where the density of He</a:t>
            </a:r>
            <a:r>
              <a:rPr lang="ru-RU" baseline="30000" dirty="0" smtClean="0"/>
              <a:t>4</a:t>
            </a:r>
            <a:r>
              <a:rPr lang="ru-RU" dirty="0"/>
              <a:t>:</a:t>
            </a:r>
          </a:p>
        </p:txBody>
      </p:sp>
      <p:sp>
        <p:nvSpPr>
          <p:cNvPr id="3098" name="Rectangle 37"/>
          <p:cNvSpPr>
            <a:spLocks noChangeArrowheads="1"/>
          </p:cNvSpPr>
          <p:nvPr/>
        </p:nvSpPr>
        <p:spPr bwMode="auto">
          <a:xfrm>
            <a:off x="4271634" y="5715016"/>
            <a:ext cx="2300630" cy="369332"/>
          </a:xfrm>
          <a:prstGeom prst="rect">
            <a:avLst/>
          </a:prstGeom>
          <a:noFill/>
          <a:ln w="9525" algn="ctr">
            <a:noFill/>
            <a:miter lim="800000"/>
            <a:headEnd/>
            <a:tailEnd/>
          </a:ln>
        </p:spPr>
        <p:txBody>
          <a:bodyPr wrap="none">
            <a:spAutoFit/>
          </a:bodyPr>
          <a:lstStyle/>
          <a:p>
            <a:pPr algn="ctr"/>
            <a:r>
              <a:rPr lang="en-US" dirty="0" smtClean="0"/>
              <a:t>the surface tension</a:t>
            </a:r>
            <a:endParaRPr lang="ru-RU" dirty="0"/>
          </a:p>
        </p:txBody>
      </p:sp>
      <p:sp>
        <p:nvSpPr>
          <p:cNvPr id="3099" name="Text Box 39"/>
          <p:cNvSpPr txBox="1">
            <a:spLocks noChangeArrowheads="1"/>
          </p:cNvSpPr>
          <p:nvPr/>
        </p:nvSpPr>
        <p:spPr bwMode="auto">
          <a:xfrm>
            <a:off x="4338791" y="4976812"/>
            <a:ext cx="2364750" cy="646331"/>
          </a:xfrm>
          <a:prstGeom prst="rect">
            <a:avLst/>
          </a:prstGeom>
          <a:noFill/>
          <a:ln w="9525" algn="ctr">
            <a:noFill/>
            <a:miter lim="800000"/>
            <a:headEnd/>
            <a:tailEnd/>
          </a:ln>
        </p:spPr>
        <p:txBody>
          <a:bodyPr wrap="none">
            <a:spAutoFit/>
          </a:bodyPr>
          <a:lstStyle/>
          <a:p>
            <a:pPr algn="ctr"/>
            <a:r>
              <a:rPr lang="en-US" i="1" dirty="0" smtClean="0"/>
              <a:t>d</a:t>
            </a:r>
            <a:r>
              <a:rPr lang="ru-RU" i="1" dirty="0" smtClean="0"/>
              <a:t> </a:t>
            </a:r>
            <a:r>
              <a:rPr lang="en-US" dirty="0" smtClean="0"/>
              <a:t>–</a:t>
            </a:r>
            <a:r>
              <a:rPr lang="ru-RU" dirty="0" smtClean="0"/>
              <a:t> </a:t>
            </a:r>
            <a:r>
              <a:rPr lang="en-US" dirty="0" smtClean="0"/>
              <a:t>fluid depth</a:t>
            </a:r>
            <a:br>
              <a:rPr lang="en-US" dirty="0" smtClean="0"/>
            </a:br>
            <a:r>
              <a:rPr lang="en-US" dirty="0" smtClean="0"/>
              <a:t>(He film thickness)</a:t>
            </a:r>
            <a:r>
              <a:rPr lang="ru-RU" dirty="0" smtClean="0"/>
              <a:t>,</a:t>
            </a:r>
            <a:endParaRPr lang="ru-RU" dirty="0"/>
          </a:p>
        </p:txBody>
      </p:sp>
      <p:sp>
        <p:nvSpPr>
          <p:cNvPr id="28" name="Прямоугольник 5"/>
          <p:cNvSpPr>
            <a:spLocks noChangeArrowheads="1"/>
          </p:cNvSpPr>
          <p:nvPr/>
        </p:nvSpPr>
        <p:spPr bwMode="auto">
          <a:xfrm>
            <a:off x="0" y="87312"/>
            <a:ext cx="1571625" cy="369888"/>
          </a:xfrm>
          <a:prstGeom prst="rect">
            <a:avLst/>
          </a:prstGeom>
          <a:noFill/>
          <a:ln w="9525">
            <a:noFill/>
            <a:miter lim="800000"/>
            <a:headEnd/>
            <a:tailEnd/>
          </a:ln>
        </p:spPr>
        <p:txBody>
          <a:bodyPr>
            <a:spAutoFit/>
          </a:bodyPr>
          <a:lstStyle/>
          <a:p>
            <a:r>
              <a:rPr lang="en-US" dirty="0" smtClean="0"/>
              <a:t>Introduction</a:t>
            </a:r>
            <a:endParaRPr lang="ru-RU" u="sng" dirty="0">
              <a:solidFill>
                <a:srgbClr val="000066"/>
              </a:solidFill>
            </a:endParaRPr>
          </a:p>
        </p:txBody>
      </p:sp>
      <p:sp>
        <p:nvSpPr>
          <p:cNvPr id="30" name="Прямоугольник 29"/>
          <p:cNvSpPr/>
          <p:nvPr/>
        </p:nvSpPr>
        <p:spPr>
          <a:xfrm>
            <a:off x="228600" y="2514600"/>
            <a:ext cx="4495800" cy="1015663"/>
          </a:xfrm>
          <a:prstGeom prst="rect">
            <a:avLst/>
          </a:prstGeom>
        </p:spPr>
        <p:txBody>
          <a:bodyPr wrap="square">
            <a:spAutoFit/>
          </a:bodyPr>
          <a:lstStyle/>
          <a:p>
            <a:r>
              <a:rPr lang="en-US" sz="2000" dirty="0" smtClean="0"/>
              <a:t>The concentration of the vapor atoms He is very small at low temperature:</a:t>
            </a:r>
            <a:endParaRPr lang="ru-RU" sz="2000" dirty="0"/>
          </a:p>
        </p:txBody>
      </p:sp>
      <p:sp>
        <p:nvSpPr>
          <p:cNvPr id="31" name="Rectangle 3"/>
          <p:cNvSpPr>
            <a:spLocks noChangeArrowheads="1"/>
          </p:cNvSpPr>
          <p:nvPr/>
        </p:nvSpPr>
        <p:spPr bwMode="auto">
          <a:xfrm>
            <a:off x="347634" y="3567122"/>
            <a:ext cx="3886200" cy="2743200"/>
          </a:xfrm>
          <a:prstGeom prst="rect">
            <a:avLst/>
          </a:prstGeom>
          <a:solidFill>
            <a:schemeClr val="bg1"/>
          </a:solidFill>
          <a:ln w="9525" algn="ctr">
            <a:noFill/>
            <a:miter lim="800000"/>
            <a:headEnd/>
            <a:tailEnd/>
          </a:ln>
          <a:effectLst/>
        </p:spPr>
        <p:txBody>
          <a:bodyPr wrap="none" anchor="ctr"/>
          <a:lstStyle/>
          <a:p>
            <a:endParaRPr lang="ru-RU"/>
          </a:p>
        </p:txBody>
      </p:sp>
      <p:sp>
        <p:nvSpPr>
          <p:cNvPr id="32" name="Line 5"/>
          <p:cNvSpPr>
            <a:spLocks noChangeShapeType="1"/>
          </p:cNvSpPr>
          <p:nvPr/>
        </p:nvSpPr>
        <p:spPr bwMode="auto">
          <a:xfrm>
            <a:off x="347634" y="6157922"/>
            <a:ext cx="3657600" cy="0"/>
          </a:xfrm>
          <a:prstGeom prst="line">
            <a:avLst/>
          </a:prstGeom>
          <a:noFill/>
          <a:ln w="38100">
            <a:solidFill>
              <a:schemeClr val="tx1"/>
            </a:solidFill>
            <a:round/>
            <a:headEnd/>
            <a:tailEnd/>
          </a:ln>
          <a:effectLst/>
        </p:spPr>
        <p:txBody>
          <a:bodyPr/>
          <a:lstStyle/>
          <a:p>
            <a:endParaRPr lang="ru-RU"/>
          </a:p>
        </p:txBody>
      </p:sp>
      <p:sp>
        <p:nvSpPr>
          <p:cNvPr id="33" name="Rectangle 6"/>
          <p:cNvSpPr>
            <a:spLocks noChangeArrowheads="1"/>
          </p:cNvSpPr>
          <p:nvPr/>
        </p:nvSpPr>
        <p:spPr bwMode="auto">
          <a:xfrm>
            <a:off x="500034" y="4786322"/>
            <a:ext cx="3352800" cy="1066800"/>
          </a:xfrm>
          <a:prstGeom prst="rect">
            <a:avLst/>
          </a:prstGeom>
          <a:solidFill>
            <a:srgbClr val="CCECFF"/>
          </a:solidFill>
          <a:ln w="9525">
            <a:solidFill>
              <a:schemeClr val="tx1"/>
            </a:solidFill>
            <a:miter lim="800000"/>
            <a:headEnd/>
            <a:tailEnd/>
          </a:ln>
          <a:effectLst/>
        </p:spPr>
        <p:txBody>
          <a:bodyPr wrap="none" anchor="ctr"/>
          <a:lstStyle/>
          <a:p>
            <a:pPr algn="ctr"/>
            <a:endParaRPr lang="en-GB" sz="2400" b="0">
              <a:latin typeface="Times New Roman" pitchFamily="18" charset="0"/>
            </a:endParaRPr>
          </a:p>
        </p:txBody>
      </p:sp>
      <p:sp>
        <p:nvSpPr>
          <p:cNvPr id="34" name="Line 7"/>
          <p:cNvSpPr>
            <a:spLocks noChangeShapeType="1"/>
          </p:cNvSpPr>
          <p:nvPr/>
        </p:nvSpPr>
        <p:spPr bwMode="auto">
          <a:xfrm>
            <a:off x="500034" y="4633922"/>
            <a:ext cx="0" cy="1524000"/>
          </a:xfrm>
          <a:prstGeom prst="line">
            <a:avLst/>
          </a:prstGeom>
          <a:noFill/>
          <a:ln w="31750">
            <a:solidFill>
              <a:schemeClr val="tx1"/>
            </a:solidFill>
            <a:round/>
            <a:headEnd/>
            <a:tailEnd/>
          </a:ln>
          <a:effectLst/>
        </p:spPr>
        <p:txBody>
          <a:bodyPr/>
          <a:lstStyle/>
          <a:p>
            <a:endParaRPr lang="ru-RU"/>
          </a:p>
        </p:txBody>
      </p:sp>
      <p:sp>
        <p:nvSpPr>
          <p:cNvPr id="35" name="Line 8"/>
          <p:cNvSpPr>
            <a:spLocks noChangeShapeType="1"/>
          </p:cNvSpPr>
          <p:nvPr/>
        </p:nvSpPr>
        <p:spPr bwMode="auto">
          <a:xfrm>
            <a:off x="3852834" y="4633922"/>
            <a:ext cx="0" cy="1524000"/>
          </a:xfrm>
          <a:prstGeom prst="line">
            <a:avLst/>
          </a:prstGeom>
          <a:noFill/>
          <a:ln w="31750">
            <a:solidFill>
              <a:schemeClr val="tx1"/>
            </a:solidFill>
            <a:round/>
            <a:headEnd/>
            <a:tailEnd/>
          </a:ln>
          <a:effectLst/>
        </p:spPr>
        <p:txBody>
          <a:bodyPr/>
          <a:lstStyle/>
          <a:p>
            <a:endParaRPr lang="ru-RU"/>
          </a:p>
        </p:txBody>
      </p:sp>
      <p:sp>
        <p:nvSpPr>
          <p:cNvPr id="36" name="Text Box 9"/>
          <p:cNvSpPr txBox="1">
            <a:spLocks noChangeArrowheads="1"/>
          </p:cNvSpPr>
          <p:nvPr/>
        </p:nvSpPr>
        <p:spPr bwMode="auto">
          <a:xfrm>
            <a:off x="652434" y="5243522"/>
            <a:ext cx="2590800" cy="457200"/>
          </a:xfrm>
          <a:prstGeom prst="rect">
            <a:avLst/>
          </a:prstGeom>
          <a:noFill/>
          <a:ln w="9525">
            <a:noFill/>
            <a:miter lim="800000"/>
            <a:headEnd/>
            <a:tailEnd/>
          </a:ln>
          <a:effectLst/>
        </p:spPr>
        <p:txBody>
          <a:bodyPr>
            <a:spAutoFit/>
          </a:bodyPr>
          <a:lstStyle/>
          <a:p>
            <a:r>
              <a:rPr lang="en-US" sz="2400" dirty="0" smtClean="0"/>
              <a:t>liquid helium</a:t>
            </a:r>
            <a:endParaRPr lang="ru-RU" sz="2400" dirty="0">
              <a:latin typeface="Times New Roman" pitchFamily="18" charset="0"/>
            </a:endParaRPr>
          </a:p>
        </p:txBody>
      </p:sp>
      <p:sp>
        <p:nvSpPr>
          <p:cNvPr id="37" name="Rectangle 10"/>
          <p:cNvSpPr>
            <a:spLocks noChangeArrowheads="1"/>
          </p:cNvSpPr>
          <p:nvPr/>
        </p:nvSpPr>
        <p:spPr bwMode="auto">
          <a:xfrm>
            <a:off x="500034" y="5853122"/>
            <a:ext cx="3352800" cy="304800"/>
          </a:xfrm>
          <a:prstGeom prst="rect">
            <a:avLst/>
          </a:prstGeom>
          <a:solidFill>
            <a:srgbClr val="333300">
              <a:alpha val="50000"/>
            </a:srgbClr>
          </a:solidFill>
          <a:ln w="9525">
            <a:solidFill>
              <a:schemeClr val="tx1"/>
            </a:solidFill>
            <a:miter lim="800000"/>
            <a:headEnd/>
            <a:tailEnd/>
          </a:ln>
          <a:effectLst/>
        </p:spPr>
        <p:txBody>
          <a:bodyPr wrap="none" anchor="ctr"/>
          <a:lstStyle/>
          <a:p>
            <a:endParaRPr lang="ru-RU"/>
          </a:p>
        </p:txBody>
      </p:sp>
      <p:sp>
        <p:nvSpPr>
          <p:cNvPr id="38" name="Oval 14"/>
          <p:cNvSpPr>
            <a:spLocks noChangeArrowheads="1"/>
          </p:cNvSpPr>
          <p:nvPr/>
        </p:nvSpPr>
        <p:spPr bwMode="auto">
          <a:xfrm>
            <a:off x="1033434" y="4252922"/>
            <a:ext cx="381000" cy="3810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39" name="Oval 15"/>
          <p:cNvSpPr>
            <a:spLocks noChangeArrowheads="1"/>
          </p:cNvSpPr>
          <p:nvPr/>
        </p:nvSpPr>
        <p:spPr bwMode="auto">
          <a:xfrm>
            <a:off x="1947834" y="3795722"/>
            <a:ext cx="381000" cy="3810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40" name="Oval 16"/>
          <p:cNvSpPr>
            <a:spLocks noChangeArrowheads="1"/>
          </p:cNvSpPr>
          <p:nvPr/>
        </p:nvSpPr>
        <p:spPr bwMode="auto">
          <a:xfrm>
            <a:off x="2328834" y="4252922"/>
            <a:ext cx="381000" cy="3810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sz="2400" b="0">
                <a:latin typeface="Times New Roman" pitchFamily="18" charset="0"/>
              </a:rPr>
              <a:t>He</a:t>
            </a:r>
            <a:endParaRPr lang="ru-RU" sz="2400" b="0">
              <a:latin typeface="Times New Roman" pitchFamily="18" charset="0"/>
            </a:endParaRPr>
          </a:p>
        </p:txBody>
      </p:sp>
      <p:sp>
        <p:nvSpPr>
          <p:cNvPr id="41" name="Line 17"/>
          <p:cNvSpPr>
            <a:spLocks noChangeShapeType="1"/>
          </p:cNvSpPr>
          <p:nvPr/>
        </p:nvSpPr>
        <p:spPr bwMode="auto">
          <a:xfrm flipH="1">
            <a:off x="2786034" y="4024322"/>
            <a:ext cx="381000" cy="152400"/>
          </a:xfrm>
          <a:prstGeom prst="line">
            <a:avLst/>
          </a:prstGeom>
          <a:noFill/>
          <a:ln w="38100">
            <a:solidFill>
              <a:srgbClr val="008080"/>
            </a:solidFill>
            <a:round/>
            <a:headEnd/>
            <a:tailEnd type="triangle" w="med" len="med"/>
          </a:ln>
          <a:effectLst/>
        </p:spPr>
        <p:txBody>
          <a:bodyPr/>
          <a:lstStyle/>
          <a:p>
            <a:endParaRPr lang="ru-RU"/>
          </a:p>
        </p:txBody>
      </p:sp>
      <p:sp>
        <p:nvSpPr>
          <p:cNvPr id="42" name="Text Box 18"/>
          <p:cNvSpPr txBox="1">
            <a:spLocks noChangeArrowheads="1"/>
          </p:cNvSpPr>
          <p:nvPr/>
        </p:nvSpPr>
        <p:spPr bwMode="auto">
          <a:xfrm>
            <a:off x="2633634" y="3567122"/>
            <a:ext cx="1620957" cy="369332"/>
          </a:xfrm>
          <a:prstGeom prst="rect">
            <a:avLst/>
          </a:prstGeom>
          <a:noFill/>
          <a:ln w="9525">
            <a:noFill/>
            <a:miter lim="800000"/>
            <a:headEnd/>
            <a:tailEnd/>
          </a:ln>
          <a:effectLst/>
        </p:spPr>
        <p:txBody>
          <a:bodyPr wrap="none">
            <a:spAutoFit/>
          </a:bodyPr>
          <a:lstStyle/>
          <a:p>
            <a:pPr eaLnBrk="0" hangingPunct="0"/>
            <a:r>
              <a:rPr lang="en-US" dirty="0" smtClean="0"/>
              <a:t>vapor helium</a:t>
            </a:r>
            <a:endParaRPr lang="ru-RU" dirty="0">
              <a:solidFill>
                <a:srgbClr val="006666"/>
              </a:solidFill>
              <a:latin typeface="Times New Roman" pitchFamily="18" charset="0"/>
            </a:endParaRPr>
          </a:p>
        </p:txBody>
      </p:sp>
      <p:sp>
        <p:nvSpPr>
          <p:cNvPr id="43" name="Text Box 22"/>
          <p:cNvSpPr txBox="1">
            <a:spLocks noChangeArrowheads="1"/>
          </p:cNvSpPr>
          <p:nvPr/>
        </p:nvSpPr>
        <p:spPr bwMode="auto">
          <a:xfrm>
            <a:off x="652434" y="5776922"/>
            <a:ext cx="2590800" cy="396875"/>
          </a:xfrm>
          <a:prstGeom prst="rect">
            <a:avLst/>
          </a:prstGeom>
          <a:noFill/>
          <a:ln w="9525">
            <a:noFill/>
            <a:miter lim="800000"/>
            <a:headEnd/>
            <a:tailEnd/>
          </a:ln>
          <a:effectLst/>
        </p:spPr>
        <p:txBody>
          <a:bodyPr>
            <a:spAutoFit/>
          </a:bodyPr>
          <a:lstStyle/>
          <a:p>
            <a:r>
              <a:rPr lang="en-US" sz="2000" dirty="0" smtClean="0"/>
              <a:t>substrate</a:t>
            </a:r>
            <a:endParaRPr lang="ru-RU" sz="2000" dirty="0">
              <a:latin typeface="Times New Roman" pitchFamily="18" charset="0"/>
            </a:endParaRPr>
          </a:p>
        </p:txBody>
      </p:sp>
      <p:sp>
        <p:nvSpPr>
          <p:cNvPr id="44"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5</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4348" y="381000"/>
            <a:ext cx="8124852" cy="685800"/>
          </a:xfrm>
        </p:spPr>
        <p:txBody>
          <a:bodyPr/>
          <a:lstStyle/>
          <a:p>
            <a:pPr eaLnBrk="1" hangingPunct="1"/>
            <a:r>
              <a:rPr lang="en-US" sz="2800" b="1" dirty="0" smtClean="0">
                <a:solidFill>
                  <a:schemeClr val="tx1"/>
                </a:solidFill>
              </a:rPr>
              <a:t>Evaluation of neutron scattering time</a:t>
            </a:r>
            <a:endParaRPr lang="ru-RU" sz="2800" b="1" dirty="0" smtClean="0"/>
          </a:p>
        </p:txBody>
      </p:sp>
      <p:sp>
        <p:nvSpPr>
          <p:cNvPr id="18435" name="Text Box 10"/>
          <p:cNvSpPr txBox="1">
            <a:spLocks noChangeArrowheads="1"/>
          </p:cNvSpPr>
          <p:nvPr/>
        </p:nvSpPr>
        <p:spPr bwMode="auto">
          <a:xfrm>
            <a:off x="214282" y="1142984"/>
            <a:ext cx="8534400" cy="1015663"/>
          </a:xfrm>
          <a:prstGeom prst="rect">
            <a:avLst/>
          </a:prstGeom>
          <a:noFill/>
          <a:ln w="25400" algn="ctr">
            <a:noFill/>
            <a:miter lim="800000"/>
            <a:headEnd/>
            <a:tailEnd/>
          </a:ln>
        </p:spPr>
        <p:txBody>
          <a:bodyPr wrap="square">
            <a:spAutoFit/>
          </a:bodyPr>
          <a:lstStyle/>
          <a:p>
            <a:r>
              <a:rPr lang="en-US" sz="2000" dirty="0" smtClean="0"/>
              <a:t>Matrix elements of the interaction are small, so the </a:t>
            </a:r>
            <a:r>
              <a:rPr lang="en-US" sz="2000" dirty="0" err="1" smtClean="0"/>
              <a:t>the</a:t>
            </a:r>
            <a:r>
              <a:rPr lang="en-US" sz="2000" dirty="0" smtClean="0"/>
              <a:t> probability of scattering of neutrons per unit time  is determined by second order perturbation theory (by the Fermi's golden rule):</a:t>
            </a:r>
            <a:endParaRPr lang="ru-RU" sz="2000" dirty="0">
              <a:latin typeface="Arial Narrow" pitchFamily="34" charset="0"/>
            </a:endParaRPr>
          </a:p>
        </p:txBody>
      </p:sp>
      <p:pic>
        <p:nvPicPr>
          <p:cNvPr id="18436" name="Picture 6"/>
          <p:cNvPicPr>
            <a:picLocks noChangeAspect="1" noChangeArrowheads="1"/>
          </p:cNvPicPr>
          <p:nvPr/>
        </p:nvPicPr>
        <p:blipFill>
          <a:blip r:embed="rId2"/>
          <a:srcRect/>
          <a:stretch>
            <a:fillRect/>
          </a:stretch>
        </p:blipFill>
        <p:spPr bwMode="auto">
          <a:xfrm>
            <a:off x="785786" y="2571744"/>
            <a:ext cx="7388225" cy="838200"/>
          </a:xfrm>
          <a:prstGeom prst="rect">
            <a:avLst/>
          </a:prstGeom>
          <a:noFill/>
          <a:ln w="9525" algn="ctr">
            <a:noFill/>
            <a:miter lim="800000"/>
            <a:headEnd/>
            <a:tailEnd/>
          </a:ln>
        </p:spPr>
      </p:pic>
      <p:sp>
        <p:nvSpPr>
          <p:cNvPr id="6"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6</a:t>
            </a:fld>
            <a:endParaRPr lang="en-US" sz="1800" b="1" dirty="0">
              <a:solidFill>
                <a:srgbClr val="000066"/>
              </a:solidFill>
            </a:endParaRPr>
          </a:p>
        </p:txBody>
      </p:sp>
      <p:sp>
        <p:nvSpPr>
          <p:cNvPr id="7" name="TextBox 4"/>
          <p:cNvSpPr txBox="1">
            <a:spLocks noChangeArrowheads="1"/>
          </p:cNvSpPr>
          <p:nvPr/>
        </p:nvSpPr>
        <p:spPr bwMode="auto">
          <a:xfrm>
            <a:off x="214282" y="3500438"/>
            <a:ext cx="8143875" cy="1077218"/>
          </a:xfrm>
          <a:prstGeom prst="rect">
            <a:avLst/>
          </a:prstGeom>
          <a:noFill/>
          <a:ln w="9525">
            <a:noFill/>
            <a:miter lim="800000"/>
            <a:headEnd/>
            <a:tailEnd/>
          </a:ln>
        </p:spPr>
        <p:txBody>
          <a:bodyPr>
            <a:spAutoFit/>
          </a:bodyPr>
          <a:lstStyle/>
          <a:p>
            <a:r>
              <a:rPr lang="en-US" sz="2000" dirty="0" smtClean="0"/>
              <a:t>For each type of surface excitations we first calculate the matrix element of interaction </a:t>
            </a:r>
            <a:r>
              <a:rPr lang="en-US" sz="2400" i="1" dirty="0" err="1" smtClean="0">
                <a:latin typeface="Times New Roman" pitchFamily="18" charset="0"/>
                <a:cs typeface="Times New Roman" pitchFamily="18" charset="0"/>
              </a:rPr>
              <a:t>F</a:t>
            </a:r>
            <a:r>
              <a:rPr lang="en-US" sz="2400" i="1" baseline="-25000" dirty="0" err="1" smtClean="0">
                <a:latin typeface="Times New Roman" pitchFamily="18" charset="0"/>
                <a:cs typeface="Times New Roman" pitchFamily="18" charset="0"/>
              </a:rPr>
              <a:t>fi</a:t>
            </a:r>
            <a:r>
              <a:rPr lang="en-US" sz="2400" baseline="-25000" dirty="0" smtClean="0"/>
              <a:t> </a:t>
            </a:r>
            <a:r>
              <a:rPr lang="en-US" sz="2000" baseline="-25000" dirty="0" smtClean="0"/>
              <a:t> </a:t>
            </a:r>
            <a:r>
              <a:rPr lang="en-US" sz="2000" dirty="0" smtClean="0"/>
              <a:t>and then integrate with respect to initial and final states.</a:t>
            </a:r>
            <a:endParaRPr lang="ru-RU" sz="2000" dirty="0" smtClean="0"/>
          </a:p>
        </p:txBody>
      </p:sp>
      <p:sp>
        <p:nvSpPr>
          <p:cNvPr id="8" name="TextBox 6"/>
          <p:cNvSpPr txBox="1">
            <a:spLocks noChangeArrowheads="1"/>
          </p:cNvSpPr>
          <p:nvPr/>
        </p:nvSpPr>
        <p:spPr bwMode="auto">
          <a:xfrm>
            <a:off x="214282" y="4714884"/>
            <a:ext cx="8643937" cy="1323975"/>
          </a:xfrm>
          <a:prstGeom prst="rect">
            <a:avLst/>
          </a:prstGeom>
          <a:noFill/>
          <a:ln w="25400" algn="ctr">
            <a:noFill/>
            <a:miter lim="800000"/>
            <a:headEnd/>
            <a:tailEnd/>
          </a:ln>
        </p:spPr>
        <p:txBody>
          <a:bodyPr>
            <a:spAutoFit/>
          </a:bodyPr>
          <a:lstStyle/>
          <a:p>
            <a:r>
              <a:rPr lang="en-US" sz="2000" dirty="0" smtClean="0">
                <a:solidFill>
                  <a:srgbClr val="501900"/>
                </a:solidFill>
              </a:rPr>
              <a:t>There are two problems: (1) infrared divergence for scattering by </a:t>
            </a:r>
            <a:r>
              <a:rPr lang="en-US" sz="2000" dirty="0" err="1" smtClean="0">
                <a:solidFill>
                  <a:srgbClr val="501900"/>
                </a:solidFill>
              </a:rPr>
              <a:t>ripplons</a:t>
            </a:r>
            <a:r>
              <a:rPr lang="en-US" sz="2000" dirty="0" smtClean="0">
                <a:solidFill>
                  <a:srgbClr val="501900"/>
                </a:solidFill>
              </a:rPr>
              <a:t> (surface waves) =&gt; (2) is required to accurately determine the interaction matrix element, and the spectrum and wave functions of the neutron on the surface of helium.</a:t>
            </a:r>
            <a:endParaRPr lang="ru-RU" sz="2000" dirty="0">
              <a:solidFill>
                <a:srgbClr val="5019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43998" cy="939784"/>
          </a:xfrm>
        </p:spPr>
        <p:txBody>
          <a:bodyPr/>
          <a:lstStyle/>
          <a:p>
            <a:r>
              <a:rPr lang="en-US" sz="3200" b="1" dirty="0" smtClean="0"/>
              <a:t>Calculation of scattering by helium vapor</a:t>
            </a:r>
            <a:br>
              <a:rPr lang="en-US" sz="3200" b="1" dirty="0" smtClean="0"/>
            </a:br>
            <a:r>
              <a:rPr lang="en-US" sz="2400" dirty="0" smtClean="0"/>
              <a:t>a common approach is simple</a:t>
            </a:r>
            <a:endParaRPr lang="ru-RU" sz="2400" dirty="0"/>
          </a:p>
        </p:txBody>
      </p:sp>
      <p:sp>
        <p:nvSpPr>
          <p:cNvPr id="5" name="TextBox 4"/>
          <p:cNvSpPr txBox="1"/>
          <p:nvPr/>
        </p:nvSpPr>
        <p:spPr bwMode="auto">
          <a:xfrm>
            <a:off x="357159" y="1214422"/>
            <a:ext cx="8358246" cy="1323439"/>
          </a:xfrm>
          <a:prstGeom prst="rect">
            <a:avLst/>
          </a:prstGeom>
          <a:noFill/>
          <a:ln w="25400" algn="ctr">
            <a:noFill/>
            <a:miter lim="800000"/>
            <a:headEnd/>
            <a:tailEnd/>
          </a:ln>
        </p:spPr>
        <p:txBody>
          <a:bodyPr wrap="square" rtlCol="0">
            <a:spAutoFit/>
          </a:bodyPr>
          <a:lstStyle/>
          <a:p>
            <a:r>
              <a:rPr lang="en-US" sz="2000" dirty="0" smtClean="0"/>
              <a:t>The interaction of the neutron with an atom is point-like (because of small size of the nucleus). Therefore, the matrix element does not depend on the momentum transfer and is known from the scattering amplitude:</a:t>
            </a:r>
            <a:endParaRPr lang="ru-RU" sz="2000" dirty="0" smtClean="0"/>
          </a:p>
        </p:txBody>
      </p:sp>
      <p:pic>
        <p:nvPicPr>
          <p:cNvPr id="90117" name="Picture 5"/>
          <p:cNvPicPr>
            <a:picLocks noChangeAspect="1" noChangeArrowheads="1"/>
          </p:cNvPicPr>
          <p:nvPr/>
        </p:nvPicPr>
        <p:blipFill>
          <a:blip r:embed="rId2"/>
          <a:srcRect/>
          <a:stretch>
            <a:fillRect/>
          </a:stretch>
        </p:blipFill>
        <p:spPr bwMode="auto">
          <a:xfrm>
            <a:off x="500034" y="2571744"/>
            <a:ext cx="5286412" cy="573003"/>
          </a:xfrm>
          <a:prstGeom prst="rect">
            <a:avLst/>
          </a:prstGeom>
          <a:noFill/>
          <a:ln w="9525">
            <a:noFill/>
            <a:miter lim="800000"/>
            <a:headEnd/>
            <a:tailEnd/>
          </a:ln>
          <a:effectLst/>
        </p:spPr>
      </p:pic>
      <p:pic>
        <p:nvPicPr>
          <p:cNvPr id="90119" name="Picture 7"/>
          <p:cNvPicPr>
            <a:picLocks noChangeAspect="1" noChangeArrowheads="1"/>
          </p:cNvPicPr>
          <p:nvPr/>
        </p:nvPicPr>
        <p:blipFill>
          <a:blip r:embed="rId3"/>
          <a:srcRect/>
          <a:stretch>
            <a:fillRect/>
          </a:stretch>
        </p:blipFill>
        <p:spPr bwMode="auto">
          <a:xfrm>
            <a:off x="285720" y="5518238"/>
            <a:ext cx="6643734" cy="827454"/>
          </a:xfrm>
          <a:prstGeom prst="rect">
            <a:avLst/>
          </a:prstGeom>
          <a:noFill/>
          <a:ln w="9525">
            <a:noFill/>
            <a:miter lim="800000"/>
            <a:headEnd/>
            <a:tailEnd/>
          </a:ln>
          <a:effectLst/>
        </p:spPr>
      </p:pic>
      <p:sp>
        <p:nvSpPr>
          <p:cNvPr id="11" name="TextBox 10"/>
          <p:cNvSpPr txBox="1"/>
          <p:nvPr/>
        </p:nvSpPr>
        <p:spPr bwMode="auto">
          <a:xfrm>
            <a:off x="285720" y="4643446"/>
            <a:ext cx="8429684" cy="707886"/>
          </a:xfrm>
          <a:prstGeom prst="rect">
            <a:avLst/>
          </a:prstGeom>
          <a:noFill/>
          <a:ln w="25400" algn="ctr">
            <a:noFill/>
            <a:miter lim="800000"/>
            <a:headEnd/>
            <a:tailEnd/>
          </a:ln>
        </p:spPr>
        <p:txBody>
          <a:bodyPr wrap="square" rtlCol="0">
            <a:spAutoFit/>
          </a:bodyPr>
          <a:lstStyle/>
          <a:p>
            <a:r>
              <a:rPr lang="en-US" sz="2000" dirty="0" smtClean="0"/>
              <a:t>Where the scattering probability per unit time by vapor atoms of a neutron with momentum p with given </a:t>
            </a:r>
            <a:r>
              <a:rPr lang="en-US" sz="2000" dirty="0" err="1" smtClean="0"/>
              <a:t>M</a:t>
            </a:r>
            <a:r>
              <a:rPr lang="en-US" sz="2000" baseline="-25000" dirty="0" err="1" smtClean="0"/>
              <a:t>He</a:t>
            </a:r>
            <a:r>
              <a:rPr lang="en-US" sz="2000" dirty="0" smtClean="0"/>
              <a:t>=4M</a:t>
            </a:r>
            <a:r>
              <a:rPr lang="en-US" sz="2000" baseline="-25000" dirty="0" smtClean="0"/>
              <a:t>n</a:t>
            </a:r>
            <a:endParaRPr lang="ru-RU" sz="2000" baseline="-25000" dirty="0" smtClean="0"/>
          </a:p>
        </p:txBody>
      </p:sp>
      <p:pic>
        <p:nvPicPr>
          <p:cNvPr id="90120" name="Picture 8"/>
          <p:cNvPicPr>
            <a:picLocks noChangeAspect="1" noChangeArrowheads="1"/>
          </p:cNvPicPr>
          <p:nvPr/>
        </p:nvPicPr>
        <p:blipFill>
          <a:blip r:embed="rId4"/>
          <a:srcRect/>
          <a:stretch>
            <a:fillRect/>
          </a:stretch>
        </p:blipFill>
        <p:spPr bwMode="auto">
          <a:xfrm>
            <a:off x="3714744" y="3357562"/>
            <a:ext cx="3882824" cy="928694"/>
          </a:xfrm>
          <a:prstGeom prst="rect">
            <a:avLst/>
          </a:prstGeom>
          <a:noFill/>
          <a:ln w="9525">
            <a:noFill/>
            <a:miter lim="800000"/>
            <a:headEnd/>
            <a:tailEnd/>
          </a:ln>
          <a:effectLst/>
        </p:spPr>
      </p:pic>
      <p:sp>
        <p:nvSpPr>
          <p:cNvPr id="13" name="TextBox 12"/>
          <p:cNvSpPr txBox="1"/>
          <p:nvPr/>
        </p:nvSpPr>
        <p:spPr bwMode="auto">
          <a:xfrm>
            <a:off x="214282" y="3500438"/>
            <a:ext cx="3000396" cy="707886"/>
          </a:xfrm>
          <a:prstGeom prst="rect">
            <a:avLst/>
          </a:prstGeom>
          <a:noFill/>
          <a:ln w="25400" algn="ctr">
            <a:noFill/>
            <a:miter lim="800000"/>
            <a:headEnd/>
            <a:tailEnd/>
          </a:ln>
        </p:spPr>
        <p:txBody>
          <a:bodyPr wrap="square" rtlCol="0">
            <a:spAutoFit/>
          </a:bodyPr>
          <a:lstStyle/>
          <a:p>
            <a:r>
              <a:rPr lang="en-US" sz="2000" dirty="0" smtClean="0"/>
              <a:t>The scattering rate by helium vapor atoms</a:t>
            </a:r>
            <a:endParaRPr lang="ru-RU" sz="2000" dirty="0" smtClean="0"/>
          </a:p>
        </p:txBody>
      </p:sp>
      <p:pic>
        <p:nvPicPr>
          <p:cNvPr id="90122" name="Picture 10"/>
          <p:cNvPicPr>
            <a:picLocks noChangeAspect="1" noChangeArrowheads="1"/>
          </p:cNvPicPr>
          <p:nvPr/>
        </p:nvPicPr>
        <p:blipFill>
          <a:blip r:embed="rId5"/>
          <a:srcRect/>
          <a:stretch>
            <a:fillRect/>
          </a:stretch>
        </p:blipFill>
        <p:spPr bwMode="auto">
          <a:xfrm>
            <a:off x="6715140" y="5498770"/>
            <a:ext cx="2071701" cy="863943"/>
          </a:xfrm>
          <a:prstGeom prst="rect">
            <a:avLst/>
          </a:prstGeom>
          <a:noFill/>
          <a:ln w="9525">
            <a:noFill/>
            <a:miter lim="800000"/>
            <a:headEnd/>
            <a:tailEnd/>
          </a:ln>
          <a:effectLst/>
        </p:spPr>
      </p:pic>
      <p:sp>
        <p:nvSpPr>
          <p:cNvPr id="10"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7</a:t>
            </a:fld>
            <a:endParaRPr lang="en-US" sz="1800" b="1" dirty="0">
              <a:solidFill>
                <a:srgbClr val="00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03200"/>
            <a:ext cx="8229600" cy="939784"/>
          </a:xfrm>
        </p:spPr>
        <p:txBody>
          <a:bodyPr/>
          <a:lstStyle/>
          <a:p>
            <a:r>
              <a:rPr lang="en-US" sz="3200" dirty="0" smtClean="0"/>
              <a:t>The rate of neutron scattering on a helium vapor (the result)</a:t>
            </a:r>
            <a:endParaRPr lang="ru-RU" sz="3200" b="1" dirty="0"/>
          </a:p>
        </p:txBody>
      </p:sp>
      <p:pic>
        <p:nvPicPr>
          <p:cNvPr id="91138" name="Picture 2"/>
          <p:cNvPicPr>
            <a:picLocks noChangeAspect="1" noChangeArrowheads="1"/>
          </p:cNvPicPr>
          <p:nvPr/>
        </p:nvPicPr>
        <p:blipFill>
          <a:blip r:embed="rId2"/>
          <a:srcRect/>
          <a:stretch>
            <a:fillRect/>
          </a:stretch>
        </p:blipFill>
        <p:spPr bwMode="auto">
          <a:xfrm>
            <a:off x="4500562" y="3379395"/>
            <a:ext cx="4286280" cy="2835687"/>
          </a:xfrm>
          <a:prstGeom prst="rect">
            <a:avLst/>
          </a:prstGeom>
          <a:noFill/>
          <a:ln w="9525">
            <a:noFill/>
            <a:miter lim="800000"/>
            <a:headEnd/>
            <a:tailEnd/>
          </a:ln>
          <a:effectLst/>
        </p:spPr>
      </p:pic>
      <p:pic>
        <p:nvPicPr>
          <p:cNvPr id="91139" name="Picture 3"/>
          <p:cNvPicPr>
            <a:picLocks noChangeAspect="1" noChangeArrowheads="1"/>
          </p:cNvPicPr>
          <p:nvPr/>
        </p:nvPicPr>
        <p:blipFill>
          <a:blip r:embed="rId3"/>
          <a:srcRect/>
          <a:stretch>
            <a:fillRect/>
          </a:stretch>
        </p:blipFill>
        <p:spPr bwMode="auto">
          <a:xfrm>
            <a:off x="1643042" y="1241898"/>
            <a:ext cx="5000660" cy="1615598"/>
          </a:xfrm>
          <a:prstGeom prst="rect">
            <a:avLst/>
          </a:prstGeom>
          <a:noFill/>
          <a:ln w="9525">
            <a:noFill/>
            <a:miter lim="800000"/>
            <a:headEnd/>
            <a:tailEnd/>
          </a:ln>
          <a:effectLst/>
        </p:spPr>
      </p:pic>
      <p:pic>
        <p:nvPicPr>
          <p:cNvPr id="91140" name="Picture 4"/>
          <p:cNvPicPr>
            <a:picLocks noChangeAspect="1" noChangeArrowheads="1"/>
          </p:cNvPicPr>
          <p:nvPr/>
        </p:nvPicPr>
        <p:blipFill>
          <a:blip r:embed="rId4"/>
          <a:srcRect/>
          <a:stretch>
            <a:fillRect/>
          </a:stretch>
        </p:blipFill>
        <p:spPr bwMode="auto">
          <a:xfrm>
            <a:off x="300009" y="2964476"/>
            <a:ext cx="6486569" cy="414919"/>
          </a:xfrm>
          <a:prstGeom prst="rect">
            <a:avLst/>
          </a:prstGeom>
          <a:noFill/>
          <a:ln w="9525">
            <a:noFill/>
            <a:miter lim="800000"/>
            <a:headEnd/>
            <a:tailEnd/>
          </a:ln>
          <a:effectLst/>
        </p:spPr>
      </p:pic>
      <p:pic>
        <p:nvPicPr>
          <p:cNvPr id="91141" name="Picture 5"/>
          <p:cNvPicPr>
            <a:picLocks noChangeAspect="1" noChangeArrowheads="1"/>
          </p:cNvPicPr>
          <p:nvPr/>
        </p:nvPicPr>
        <p:blipFill>
          <a:blip r:embed="rId5"/>
          <a:srcRect/>
          <a:stretch>
            <a:fillRect/>
          </a:stretch>
        </p:blipFill>
        <p:spPr bwMode="auto">
          <a:xfrm>
            <a:off x="285720" y="3450833"/>
            <a:ext cx="3995236" cy="357190"/>
          </a:xfrm>
          <a:prstGeom prst="rect">
            <a:avLst/>
          </a:prstGeom>
          <a:noFill/>
          <a:ln w="9525">
            <a:noFill/>
            <a:miter lim="800000"/>
            <a:headEnd/>
            <a:tailEnd/>
          </a:ln>
          <a:effectLst/>
        </p:spPr>
      </p:pic>
      <p:sp>
        <p:nvSpPr>
          <p:cNvPr id="17" name="TextBox 16"/>
          <p:cNvSpPr txBox="1"/>
          <p:nvPr/>
        </p:nvSpPr>
        <p:spPr bwMode="auto">
          <a:xfrm>
            <a:off x="71438" y="4165214"/>
            <a:ext cx="4429124" cy="1323439"/>
          </a:xfrm>
          <a:prstGeom prst="rect">
            <a:avLst/>
          </a:prstGeom>
          <a:solidFill>
            <a:schemeClr val="bg1"/>
          </a:solidFill>
          <a:ln w="25400" algn="ctr">
            <a:noFill/>
            <a:miter lim="800000"/>
            <a:headEnd/>
            <a:tailEnd/>
          </a:ln>
        </p:spPr>
        <p:txBody>
          <a:bodyPr wrap="square" rtlCol="0">
            <a:spAutoFit/>
          </a:bodyPr>
          <a:lstStyle/>
          <a:p>
            <a:r>
              <a:rPr lang="en-US" sz="2000" dirty="0" smtClean="0"/>
              <a:t>Thus, scattering by helium vapor does not hinder the neutron lifetime measurement already at </a:t>
            </a:r>
          </a:p>
          <a:p>
            <a:r>
              <a:rPr lang="en-US" sz="2000" dirty="0" smtClean="0"/>
              <a:t>T ≤ 0.7 K.</a:t>
            </a:r>
            <a:endParaRPr lang="ru-RU" sz="2000" dirty="0" smtClean="0"/>
          </a:p>
        </p:txBody>
      </p:sp>
      <p:sp>
        <p:nvSpPr>
          <p:cNvPr id="8" name="Номер слайда 47"/>
          <p:cNvSpPr>
            <a:spLocks noGrp="1"/>
          </p:cNvSpPr>
          <p:nvPr>
            <p:ph type="sldNum" sz="quarter" idx="12"/>
          </p:nvPr>
        </p:nvSpPr>
        <p:spPr>
          <a:xfrm>
            <a:off x="8466138" y="63500"/>
            <a:ext cx="642937" cy="365125"/>
          </a:xfrm>
        </p:spPr>
        <p:txBody>
          <a:bodyPr/>
          <a:lstStyle/>
          <a:p>
            <a:pPr>
              <a:defRPr/>
            </a:pPr>
            <a:fld id="{69E5212E-5B72-43DB-B720-DEFF222F87B8}" type="slidenum">
              <a:rPr lang="en-US" sz="1800" b="1" smtClean="0">
                <a:solidFill>
                  <a:srgbClr val="000066"/>
                </a:solidFill>
              </a:rPr>
              <a:pPr>
                <a:defRPr/>
              </a:pPr>
              <a:t>8</a:t>
            </a:fld>
            <a:endParaRPr lang="en-US" sz="1800" b="1" dirty="0">
              <a:solidFill>
                <a:srgbClr val="000066"/>
              </a:solidFill>
            </a:endParaRPr>
          </a:p>
        </p:txBody>
      </p:sp>
      <p:sp>
        <p:nvSpPr>
          <p:cNvPr id="9" name="TextBox 9"/>
          <p:cNvSpPr txBox="1">
            <a:spLocks noChangeArrowheads="1"/>
          </p:cNvSpPr>
          <p:nvPr/>
        </p:nvSpPr>
        <p:spPr bwMode="auto">
          <a:xfrm>
            <a:off x="5643570" y="3786190"/>
            <a:ext cx="3214687" cy="1323439"/>
          </a:xfrm>
          <a:prstGeom prst="rect">
            <a:avLst/>
          </a:prstGeom>
          <a:noFill/>
          <a:ln w="25400" algn="ctr">
            <a:noFill/>
            <a:miter lim="800000"/>
            <a:headEnd/>
            <a:tailEnd/>
          </a:ln>
        </p:spPr>
        <p:txBody>
          <a:bodyPr>
            <a:spAutoFit/>
          </a:bodyPr>
          <a:lstStyle/>
          <a:p>
            <a:r>
              <a:rPr lang="en-US" sz="2000" dirty="0" smtClean="0">
                <a:latin typeface="Arial Narrow" pitchFamily="34" charset="0"/>
              </a:rPr>
              <a:t>The temperature dependence of the neutron lifetime at the surface level due to scattering by  vapor atoms</a:t>
            </a:r>
            <a:endParaRPr lang="ru-RU" sz="2000" dirty="0">
              <a:latin typeface="Arial Narrow" pitchFamily="34" charset="0"/>
            </a:endParaRPr>
          </a:p>
        </p:txBody>
      </p:sp>
      <p:sp>
        <p:nvSpPr>
          <p:cNvPr id="10" name="TextBox 11"/>
          <p:cNvSpPr txBox="1">
            <a:spLocks noChangeArrowheads="1"/>
          </p:cNvSpPr>
          <p:nvPr/>
        </p:nvSpPr>
        <p:spPr bwMode="auto">
          <a:xfrm>
            <a:off x="4500562" y="3357562"/>
            <a:ext cx="1189038" cy="400050"/>
          </a:xfrm>
          <a:prstGeom prst="rect">
            <a:avLst/>
          </a:prstGeom>
          <a:solidFill>
            <a:schemeClr val="bg1"/>
          </a:solidFill>
          <a:ln w="25400" algn="ctr">
            <a:noFill/>
            <a:miter lim="800000"/>
            <a:headEnd/>
            <a:tailEnd/>
          </a:ln>
        </p:spPr>
        <p:txBody>
          <a:bodyPr wrap="none">
            <a:spAutoFit/>
          </a:bodyPr>
          <a:lstStyle/>
          <a:p>
            <a:r>
              <a:rPr lang="en-US" sz="2000" dirty="0">
                <a:sym typeface="Symbol" pitchFamily="18" charset="2"/>
              </a:rPr>
              <a:t></a:t>
            </a:r>
            <a:r>
              <a:rPr lang="en-US" sz="2000" dirty="0"/>
              <a:t> </a:t>
            </a:r>
            <a:r>
              <a:rPr lang="en-US" dirty="0"/>
              <a:t>[min]    </a:t>
            </a:r>
            <a:endParaRPr lang="ru-RU" dirty="0"/>
          </a:p>
        </p:txBody>
      </p:sp>
      <p:sp>
        <p:nvSpPr>
          <p:cNvPr id="11" name="TextBox 10"/>
          <p:cNvSpPr txBox="1">
            <a:spLocks noChangeArrowheads="1"/>
          </p:cNvSpPr>
          <p:nvPr/>
        </p:nvSpPr>
        <p:spPr bwMode="auto">
          <a:xfrm>
            <a:off x="8143900" y="5715017"/>
            <a:ext cx="714380" cy="369332"/>
          </a:xfrm>
          <a:prstGeom prst="rect">
            <a:avLst/>
          </a:prstGeom>
          <a:solidFill>
            <a:schemeClr val="bg1"/>
          </a:solidFill>
          <a:ln w="25400" algn="ctr">
            <a:noFill/>
            <a:miter lim="800000"/>
            <a:headEnd/>
            <a:tailEnd/>
          </a:ln>
        </p:spPr>
        <p:txBody>
          <a:bodyPr wrap="square">
            <a:spAutoFit/>
          </a:bodyPr>
          <a:lstStyle/>
          <a:p>
            <a:r>
              <a:rPr lang="en-US" dirty="0"/>
              <a:t>T [K]</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57188" y="71438"/>
            <a:ext cx="8372475" cy="642937"/>
          </a:xfrm>
        </p:spPr>
        <p:txBody>
          <a:bodyPr/>
          <a:lstStyle/>
          <a:p>
            <a:r>
              <a:rPr lang="en-US" sz="2800" b="1" dirty="0" smtClean="0">
                <a:latin typeface="+mn-lt"/>
              </a:rPr>
              <a:t>Neutron-</a:t>
            </a:r>
            <a:r>
              <a:rPr lang="en-US" sz="2800" b="1" dirty="0" err="1" smtClean="0">
                <a:latin typeface="+mn-lt"/>
              </a:rPr>
              <a:t>ripplon</a:t>
            </a:r>
            <a:r>
              <a:rPr lang="en-US" sz="2800" b="1" dirty="0" smtClean="0">
                <a:latin typeface="+mn-lt"/>
              </a:rPr>
              <a:t> interaction</a:t>
            </a:r>
            <a:endParaRPr lang="ru-RU" sz="2800" dirty="0" smtClean="0">
              <a:latin typeface="+mn-lt"/>
            </a:endParaRPr>
          </a:p>
        </p:txBody>
      </p:sp>
      <p:sp>
        <p:nvSpPr>
          <p:cNvPr id="10243" name="TextBox 3"/>
          <p:cNvSpPr txBox="1">
            <a:spLocks noChangeArrowheads="1"/>
          </p:cNvSpPr>
          <p:nvPr/>
        </p:nvSpPr>
        <p:spPr bwMode="auto">
          <a:xfrm>
            <a:off x="285750" y="1455738"/>
            <a:ext cx="8429625" cy="830262"/>
          </a:xfrm>
          <a:prstGeom prst="rect">
            <a:avLst/>
          </a:prstGeom>
          <a:noFill/>
          <a:ln w="25400" algn="ctr">
            <a:solidFill>
              <a:srgbClr val="C00000"/>
            </a:solidFill>
            <a:miter lim="800000"/>
            <a:headEnd/>
            <a:tailEnd/>
          </a:ln>
        </p:spPr>
        <p:txBody>
          <a:bodyPr>
            <a:spAutoFit/>
          </a:bodyPr>
          <a:lstStyle/>
          <a:p>
            <a:r>
              <a:rPr lang="en-US" sz="2400" dirty="0" smtClean="0">
                <a:latin typeface="Arial Narrow" pitchFamily="34" charset="0"/>
              </a:rPr>
              <a:t>There are two limits: (1) adiabatic (neutron be in time to adapt to fluctuations of the surface), and (2) </a:t>
            </a:r>
            <a:r>
              <a:rPr lang="en-US" sz="2400" dirty="0" err="1" smtClean="0">
                <a:latin typeface="Arial Narrow" pitchFamily="34" charset="0"/>
              </a:rPr>
              <a:t>diabatic</a:t>
            </a:r>
            <a:r>
              <a:rPr lang="en-US" sz="2400" dirty="0" smtClean="0">
                <a:latin typeface="Arial Narrow" pitchFamily="34" charset="0"/>
              </a:rPr>
              <a:t>.</a:t>
            </a:r>
            <a:endParaRPr lang="ru-RU" sz="2400" dirty="0">
              <a:latin typeface="Arial Narrow" pitchFamily="34" charset="0"/>
            </a:endParaRPr>
          </a:p>
        </p:txBody>
      </p:sp>
      <p:sp>
        <p:nvSpPr>
          <p:cNvPr id="10245" name="TextBox 16"/>
          <p:cNvSpPr txBox="1">
            <a:spLocks noChangeArrowheads="1"/>
          </p:cNvSpPr>
          <p:nvPr/>
        </p:nvSpPr>
        <p:spPr bwMode="auto">
          <a:xfrm>
            <a:off x="142875" y="2357438"/>
            <a:ext cx="8786813" cy="646331"/>
          </a:xfrm>
          <a:prstGeom prst="rect">
            <a:avLst/>
          </a:prstGeom>
          <a:noFill/>
          <a:ln w="25400" algn="ctr">
            <a:noFill/>
            <a:miter lim="800000"/>
            <a:headEnd/>
            <a:tailEnd/>
          </a:ln>
        </p:spPr>
        <p:txBody>
          <a:bodyPr>
            <a:spAutoFit/>
          </a:bodyPr>
          <a:lstStyle/>
          <a:p>
            <a:r>
              <a:rPr lang="en-US" dirty="0" smtClean="0">
                <a:solidFill>
                  <a:srgbClr val="501900"/>
                </a:solidFill>
              </a:rPr>
              <a:t>(1) In the adiabatic limit the interaction is associated with the addition to the kinetic energy of a neutron because of  the movement of the border:</a:t>
            </a:r>
            <a:endParaRPr lang="ru-RU" dirty="0"/>
          </a:p>
        </p:txBody>
      </p:sp>
      <p:pic>
        <p:nvPicPr>
          <p:cNvPr id="10246" name="Picture 3"/>
          <p:cNvPicPr>
            <a:picLocks noChangeAspect="1" noChangeArrowheads="1"/>
          </p:cNvPicPr>
          <p:nvPr/>
        </p:nvPicPr>
        <p:blipFill>
          <a:blip r:embed="rId2"/>
          <a:srcRect/>
          <a:stretch>
            <a:fillRect/>
          </a:stretch>
        </p:blipFill>
        <p:spPr bwMode="auto">
          <a:xfrm>
            <a:off x="571500" y="3000375"/>
            <a:ext cx="7858125" cy="1179513"/>
          </a:xfrm>
          <a:prstGeom prst="rect">
            <a:avLst/>
          </a:prstGeom>
          <a:noFill/>
          <a:ln w="9525">
            <a:noFill/>
            <a:miter lim="800000"/>
            <a:headEnd/>
            <a:tailEnd/>
          </a:ln>
        </p:spPr>
      </p:pic>
      <p:sp>
        <p:nvSpPr>
          <p:cNvPr id="10247" name="TextBox 22"/>
          <p:cNvSpPr txBox="1">
            <a:spLocks noChangeArrowheads="1"/>
          </p:cNvSpPr>
          <p:nvPr/>
        </p:nvSpPr>
        <p:spPr bwMode="auto">
          <a:xfrm>
            <a:off x="214313" y="4214813"/>
            <a:ext cx="851515" cy="369332"/>
          </a:xfrm>
          <a:prstGeom prst="rect">
            <a:avLst/>
          </a:prstGeom>
          <a:noFill/>
          <a:ln w="25400" algn="ctr">
            <a:noFill/>
            <a:miter lim="800000"/>
            <a:headEnd/>
            <a:tailEnd/>
          </a:ln>
        </p:spPr>
        <p:txBody>
          <a:bodyPr wrap="none">
            <a:spAutoFit/>
          </a:bodyPr>
          <a:lstStyle/>
          <a:p>
            <a:r>
              <a:rPr lang="en-US" dirty="0" smtClean="0"/>
              <a:t>where</a:t>
            </a:r>
            <a:endParaRPr lang="ru-RU" dirty="0"/>
          </a:p>
        </p:txBody>
      </p:sp>
      <p:sp>
        <p:nvSpPr>
          <p:cNvPr id="10248" name="TextBox 24"/>
          <p:cNvSpPr txBox="1">
            <a:spLocks noChangeArrowheads="1"/>
          </p:cNvSpPr>
          <p:nvPr/>
        </p:nvSpPr>
        <p:spPr bwMode="auto">
          <a:xfrm>
            <a:off x="2786063" y="4214813"/>
            <a:ext cx="595035" cy="369332"/>
          </a:xfrm>
          <a:prstGeom prst="rect">
            <a:avLst/>
          </a:prstGeom>
          <a:noFill/>
          <a:ln w="25400" algn="ctr">
            <a:noFill/>
            <a:miter lim="800000"/>
            <a:headEnd/>
            <a:tailEnd/>
          </a:ln>
        </p:spPr>
        <p:txBody>
          <a:bodyPr wrap="none">
            <a:spAutoFit/>
          </a:bodyPr>
          <a:lstStyle/>
          <a:p>
            <a:r>
              <a:rPr lang="en-US" dirty="0" smtClean="0"/>
              <a:t>and</a:t>
            </a:r>
            <a:endParaRPr lang="ru-RU" dirty="0"/>
          </a:p>
        </p:txBody>
      </p:sp>
      <p:sp>
        <p:nvSpPr>
          <p:cNvPr id="10249" name="TextBox 25"/>
          <p:cNvSpPr txBox="1">
            <a:spLocks noChangeArrowheads="1"/>
          </p:cNvSpPr>
          <p:nvPr/>
        </p:nvSpPr>
        <p:spPr bwMode="auto">
          <a:xfrm>
            <a:off x="4572000" y="4214813"/>
            <a:ext cx="3365024" cy="646331"/>
          </a:xfrm>
          <a:prstGeom prst="rect">
            <a:avLst/>
          </a:prstGeom>
          <a:noFill/>
          <a:ln w="25400" algn="ctr">
            <a:noFill/>
            <a:miter lim="800000"/>
            <a:headEnd/>
            <a:tailEnd/>
          </a:ln>
        </p:spPr>
        <p:txBody>
          <a:bodyPr wrap="none">
            <a:spAutoFit/>
          </a:bodyPr>
          <a:lstStyle/>
          <a:p>
            <a:r>
              <a:rPr lang="ru-RU" dirty="0"/>
              <a:t>- </a:t>
            </a:r>
            <a:r>
              <a:rPr lang="en-US" dirty="0" smtClean="0"/>
              <a:t>neutron momentum and </a:t>
            </a:r>
          </a:p>
          <a:p>
            <a:r>
              <a:rPr lang="en-US" dirty="0" smtClean="0"/>
              <a:t>                </a:t>
            </a:r>
            <a:r>
              <a:rPr lang="en-US" dirty="0" err="1" smtClean="0"/>
              <a:t>ripplon</a:t>
            </a:r>
            <a:r>
              <a:rPr lang="en-US" dirty="0" smtClean="0"/>
              <a:t> momentum.</a:t>
            </a:r>
            <a:endParaRPr lang="ru-RU" dirty="0"/>
          </a:p>
        </p:txBody>
      </p:sp>
      <p:pic>
        <p:nvPicPr>
          <p:cNvPr id="10250" name="Picture 4"/>
          <p:cNvPicPr>
            <a:picLocks noChangeAspect="1" noChangeArrowheads="1"/>
          </p:cNvPicPr>
          <p:nvPr/>
        </p:nvPicPr>
        <p:blipFill>
          <a:blip r:embed="rId3"/>
          <a:srcRect r="51724"/>
          <a:stretch>
            <a:fillRect/>
          </a:stretch>
        </p:blipFill>
        <p:spPr bwMode="auto">
          <a:xfrm>
            <a:off x="1071537" y="4214813"/>
            <a:ext cx="1714525" cy="374201"/>
          </a:xfrm>
          <a:prstGeom prst="rect">
            <a:avLst/>
          </a:prstGeom>
          <a:noFill/>
          <a:ln w="9525">
            <a:noFill/>
            <a:miter lim="800000"/>
            <a:headEnd/>
            <a:tailEnd/>
          </a:ln>
        </p:spPr>
      </p:pic>
      <p:pic>
        <p:nvPicPr>
          <p:cNvPr id="10251" name="Picture 4"/>
          <p:cNvPicPr>
            <a:picLocks noChangeAspect="1" noChangeArrowheads="1"/>
          </p:cNvPicPr>
          <p:nvPr/>
        </p:nvPicPr>
        <p:blipFill>
          <a:blip r:embed="rId3"/>
          <a:srcRect l="68967"/>
          <a:stretch>
            <a:fillRect/>
          </a:stretch>
        </p:blipFill>
        <p:spPr bwMode="auto">
          <a:xfrm>
            <a:off x="3357554" y="4214813"/>
            <a:ext cx="1143009" cy="388058"/>
          </a:xfrm>
          <a:prstGeom prst="rect">
            <a:avLst/>
          </a:prstGeom>
          <a:noFill/>
          <a:ln w="9525">
            <a:noFill/>
            <a:miter lim="800000"/>
            <a:headEnd/>
            <a:tailEnd/>
          </a:ln>
        </p:spPr>
      </p:pic>
      <p:pic>
        <p:nvPicPr>
          <p:cNvPr id="10252" name="Picture 5"/>
          <p:cNvPicPr>
            <a:picLocks noChangeAspect="1" noChangeArrowheads="1"/>
          </p:cNvPicPr>
          <p:nvPr/>
        </p:nvPicPr>
        <p:blipFill>
          <a:blip r:embed="rId4"/>
          <a:srcRect/>
          <a:stretch>
            <a:fillRect/>
          </a:stretch>
        </p:blipFill>
        <p:spPr bwMode="auto">
          <a:xfrm>
            <a:off x="357188" y="5357813"/>
            <a:ext cx="8215312" cy="884237"/>
          </a:xfrm>
          <a:prstGeom prst="rect">
            <a:avLst/>
          </a:prstGeom>
          <a:noFill/>
          <a:ln w="9525">
            <a:noFill/>
            <a:miter lim="800000"/>
            <a:headEnd/>
            <a:tailEnd/>
          </a:ln>
        </p:spPr>
      </p:pic>
      <p:sp>
        <p:nvSpPr>
          <p:cNvPr id="10253" name="TextBox 28"/>
          <p:cNvSpPr txBox="1">
            <a:spLocks noChangeArrowheads="1"/>
          </p:cNvSpPr>
          <p:nvPr/>
        </p:nvSpPr>
        <p:spPr bwMode="auto">
          <a:xfrm>
            <a:off x="142875" y="4714875"/>
            <a:ext cx="8786813" cy="677108"/>
          </a:xfrm>
          <a:prstGeom prst="rect">
            <a:avLst/>
          </a:prstGeom>
          <a:noFill/>
          <a:ln w="25400" algn="ctr">
            <a:noFill/>
            <a:miter lim="800000"/>
            <a:headEnd/>
            <a:tailEnd/>
          </a:ln>
        </p:spPr>
        <p:txBody>
          <a:bodyPr>
            <a:spAutoFit/>
          </a:bodyPr>
          <a:lstStyle/>
          <a:p>
            <a:r>
              <a:rPr lang="ru-RU" sz="1900" dirty="0">
                <a:solidFill>
                  <a:srgbClr val="501900"/>
                </a:solidFill>
              </a:rPr>
              <a:t>(2)</a:t>
            </a:r>
            <a:r>
              <a:rPr lang="ru-RU" sz="1900" dirty="0"/>
              <a:t> </a:t>
            </a:r>
            <a:r>
              <a:rPr lang="en-US" sz="1900" dirty="0" smtClean="0"/>
              <a:t>The </a:t>
            </a:r>
            <a:r>
              <a:rPr lang="en-US" sz="1900" dirty="0" err="1" smtClean="0"/>
              <a:t>diabatic</a:t>
            </a:r>
            <a:r>
              <a:rPr lang="en-US" sz="1900" dirty="0" smtClean="0"/>
              <a:t> limit the interaction is related to addition to the potential energy of a neutron because of changes of the barrier shape V</a:t>
            </a:r>
            <a:r>
              <a:rPr lang="en-US" sz="1900" baseline="-25000" dirty="0" smtClean="0"/>
              <a:t>0</a:t>
            </a:r>
            <a:r>
              <a:rPr lang="ru-RU" sz="1900" dirty="0" smtClean="0"/>
              <a:t>:</a:t>
            </a:r>
            <a:endParaRPr lang="ru-RU" sz="1900" dirty="0"/>
          </a:p>
        </p:txBody>
      </p:sp>
      <p:sp>
        <p:nvSpPr>
          <p:cNvPr id="10254" name="TextBox 29"/>
          <p:cNvSpPr txBox="1">
            <a:spLocks noChangeArrowheads="1"/>
          </p:cNvSpPr>
          <p:nvPr/>
        </p:nvSpPr>
        <p:spPr bwMode="auto">
          <a:xfrm>
            <a:off x="142875" y="785813"/>
            <a:ext cx="4014240" cy="415498"/>
          </a:xfrm>
          <a:prstGeom prst="rect">
            <a:avLst/>
          </a:prstGeom>
          <a:noFill/>
          <a:ln w="25400" algn="ctr">
            <a:noFill/>
            <a:miter lim="800000"/>
            <a:headEnd/>
            <a:tailEnd/>
          </a:ln>
        </p:spPr>
        <p:txBody>
          <a:bodyPr wrap="none">
            <a:spAutoFit/>
          </a:bodyPr>
          <a:lstStyle/>
          <a:p>
            <a:r>
              <a:rPr lang="en-US" sz="2100" dirty="0" smtClean="0">
                <a:latin typeface="Arial Narrow" pitchFamily="34" charset="0"/>
              </a:rPr>
              <a:t>The displacement of helium surface</a:t>
            </a:r>
            <a:r>
              <a:rPr lang="ru-RU" sz="2100" dirty="0" smtClean="0">
                <a:latin typeface="Arial Narrow" pitchFamily="34" charset="0"/>
              </a:rPr>
              <a:t>:</a:t>
            </a:r>
            <a:endParaRPr lang="ru-RU" sz="2100" dirty="0"/>
          </a:p>
        </p:txBody>
      </p:sp>
      <p:pic>
        <p:nvPicPr>
          <p:cNvPr id="10255" name="Picture 6"/>
          <p:cNvPicPr>
            <a:picLocks noChangeAspect="1" noChangeArrowheads="1"/>
          </p:cNvPicPr>
          <p:nvPr/>
        </p:nvPicPr>
        <p:blipFill>
          <a:blip r:embed="rId5"/>
          <a:srcRect/>
          <a:stretch>
            <a:fillRect/>
          </a:stretch>
        </p:blipFill>
        <p:spPr bwMode="auto">
          <a:xfrm>
            <a:off x="4214813" y="808038"/>
            <a:ext cx="4500562" cy="458787"/>
          </a:xfrm>
          <a:prstGeom prst="rect">
            <a:avLst/>
          </a:prstGeom>
          <a:noFill/>
          <a:ln w="9525">
            <a:noFill/>
            <a:miter lim="800000"/>
            <a:headEnd/>
            <a:tailEnd/>
          </a:ln>
        </p:spPr>
      </p:pic>
      <p:sp>
        <p:nvSpPr>
          <p:cNvPr id="10256" name="TextBox 30"/>
          <p:cNvSpPr txBox="1">
            <a:spLocks noChangeArrowheads="1"/>
          </p:cNvSpPr>
          <p:nvPr/>
        </p:nvSpPr>
        <p:spPr bwMode="auto">
          <a:xfrm>
            <a:off x="142875" y="6253163"/>
            <a:ext cx="8523487" cy="461665"/>
          </a:xfrm>
          <a:prstGeom prst="rect">
            <a:avLst/>
          </a:prstGeom>
          <a:noFill/>
          <a:ln w="25400" algn="ctr">
            <a:noFill/>
            <a:miter lim="800000"/>
            <a:headEnd/>
            <a:tailEnd/>
          </a:ln>
        </p:spPr>
        <p:txBody>
          <a:bodyPr wrap="none">
            <a:spAutoFit/>
          </a:bodyPr>
          <a:lstStyle/>
          <a:p>
            <a:r>
              <a:rPr lang="en-US" sz="2400" dirty="0" smtClean="0">
                <a:solidFill>
                  <a:srgbClr val="501900"/>
                </a:solidFill>
                <a:latin typeface="Arial Narrow" pitchFamily="34" charset="0"/>
              </a:rPr>
              <a:t>The matrix elements of the Hamiltonians </a:t>
            </a:r>
            <a:r>
              <a:rPr lang="ru-RU" sz="2400" dirty="0" smtClean="0">
                <a:solidFill>
                  <a:srgbClr val="501900"/>
                </a:solidFill>
                <a:latin typeface="Arial Narrow" pitchFamily="34" charset="0"/>
              </a:rPr>
              <a:t>(1</a:t>
            </a:r>
            <a:r>
              <a:rPr lang="ru-RU" sz="2400" dirty="0">
                <a:solidFill>
                  <a:srgbClr val="501900"/>
                </a:solidFill>
                <a:latin typeface="Arial Narrow" pitchFamily="34" charset="0"/>
              </a:rPr>
              <a:t>) </a:t>
            </a:r>
            <a:r>
              <a:rPr lang="en-US" sz="2400" dirty="0" smtClean="0">
                <a:solidFill>
                  <a:srgbClr val="501900"/>
                </a:solidFill>
                <a:latin typeface="Arial Narrow" pitchFamily="34" charset="0"/>
              </a:rPr>
              <a:t>and</a:t>
            </a:r>
            <a:r>
              <a:rPr lang="ru-RU" sz="2400" dirty="0" smtClean="0">
                <a:solidFill>
                  <a:srgbClr val="501900"/>
                </a:solidFill>
                <a:latin typeface="Arial Narrow" pitchFamily="34" charset="0"/>
              </a:rPr>
              <a:t> </a:t>
            </a:r>
            <a:r>
              <a:rPr lang="ru-RU" sz="2400" dirty="0">
                <a:solidFill>
                  <a:srgbClr val="501900"/>
                </a:solidFill>
                <a:latin typeface="Arial Narrow" pitchFamily="34" charset="0"/>
              </a:rPr>
              <a:t>(2) </a:t>
            </a:r>
            <a:r>
              <a:rPr lang="en-US" sz="2400" dirty="0" smtClean="0">
                <a:solidFill>
                  <a:srgbClr val="501900"/>
                </a:solidFill>
                <a:latin typeface="Arial Narrow" pitchFamily="34" charset="0"/>
              </a:rPr>
              <a:t>equal at </a:t>
            </a:r>
            <a:r>
              <a:rPr lang="ru-RU" sz="2400" dirty="0" smtClean="0">
                <a:solidFill>
                  <a:srgbClr val="501900"/>
                </a:solidFill>
                <a:sym typeface="Symbol" pitchFamily="18" charset="2"/>
              </a:rPr>
              <a:t></a:t>
            </a:r>
            <a:r>
              <a:rPr lang="en-US" sz="2400" baseline="-25000" dirty="0">
                <a:solidFill>
                  <a:srgbClr val="501900"/>
                </a:solidFill>
                <a:sym typeface="Symbol" pitchFamily="18" charset="2"/>
              </a:rPr>
              <a:t>q</a:t>
            </a:r>
            <a:r>
              <a:rPr lang="en-US" sz="2400" dirty="0">
                <a:solidFill>
                  <a:srgbClr val="501900"/>
                </a:solidFill>
                <a:sym typeface="Symbol" pitchFamily="18" charset="2"/>
              </a:rPr>
              <a:t>~</a:t>
            </a:r>
            <a:r>
              <a:rPr lang="en-US" sz="2400" dirty="0">
                <a:solidFill>
                  <a:srgbClr val="501900"/>
                </a:solidFill>
                <a:latin typeface="Arial Narrow" pitchFamily="34" charset="0"/>
                <a:sym typeface="Symbol" pitchFamily="18" charset="2"/>
              </a:rPr>
              <a:t>1kHz</a:t>
            </a:r>
            <a:endParaRPr lang="ru-RU" sz="2400" dirty="0">
              <a:solidFill>
                <a:srgbClr val="501900"/>
              </a:solidFill>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rgbClr val="3333CC"/>
          </a:solidFill>
          <a:prstDash val="solid"/>
          <a:round/>
          <a:headEnd type="none" w="med" len="med"/>
          <a:tailEnd type="none" w="med" len="med"/>
        </a:ln>
        <a:effectLst/>
      </a:spPr>
      <a:bodyPr/>
      <a:lstStyle/>
    </a:lnDef>
    <a:txDef>
      <a:spPr bwMode="auto">
        <a:noFill/>
        <a:ln w="25400" algn="ctr">
          <a:noFill/>
          <a:miter lim="800000"/>
          <a:headEnd/>
          <a:tailEnd/>
        </a:ln>
      </a:spPr>
      <a:bodyPr wrap="none">
        <a:spAutoFit/>
      </a:bodyPr>
      <a:lstStyle>
        <a:defPPr>
          <a:defRPr sz="20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22922</TotalTime>
  <Words>2183</Words>
  <Application>Microsoft Office PowerPoint</Application>
  <PresentationFormat>Экран (4:3)</PresentationFormat>
  <Paragraphs>225</Paragraphs>
  <Slides>24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24</vt:i4>
      </vt:variant>
    </vt:vector>
  </HeadingPairs>
  <TitlesOfParts>
    <vt:vector size="27" baseType="lpstr">
      <vt:lpstr>Default Design</vt:lpstr>
      <vt:lpstr>Формула</vt:lpstr>
      <vt:lpstr>Equation</vt:lpstr>
      <vt:lpstr>Neutrons on a surface of liquid helium.</vt:lpstr>
      <vt:lpstr>Neutrons on a flat surface</vt:lpstr>
      <vt:lpstr>Measurement of surface levels of neutrons</vt:lpstr>
      <vt:lpstr>Our idea: to study the neutrons above the surface of liquid helium</vt:lpstr>
      <vt:lpstr>Liquid helium</vt:lpstr>
      <vt:lpstr>Evaluation of neutron scattering time</vt:lpstr>
      <vt:lpstr>Calculation of scattering by helium vapor a common approach is simple</vt:lpstr>
      <vt:lpstr>The rate of neutron scattering on a helium vapor (the result)</vt:lpstr>
      <vt:lpstr>Neutron-ripplon interaction</vt:lpstr>
      <vt:lpstr>The matrix element of the neutron-ripplon interaction</vt:lpstr>
      <vt:lpstr>Calculation of scattering by ripplons</vt:lpstr>
      <vt:lpstr>Calculation of scattering by ripplons (2)</vt:lpstr>
      <vt:lpstr>The scattering rate of neutrons by ripplons:   solution to the problem of infrared divergence</vt:lpstr>
      <vt:lpstr>The upper bound of rate of ripplon absorption (result)</vt:lpstr>
      <vt:lpstr>The upper bound of rate of ripplon absorption and emission (result)</vt:lpstr>
      <vt:lpstr>The scattering of neutrons by the surface phonons gives a very small contribution</vt:lpstr>
      <vt:lpstr>Another source of neutron scattering surface :  Atoms on the surface quantum level (surfons)</vt:lpstr>
      <vt:lpstr>Surfon is a quasiparticle with &lt;&lt; E.</vt:lpstr>
      <vt:lpstr>Scattering of neutrons by surfons (1)</vt:lpstr>
      <vt:lpstr>Scattering of neutrons by surfons (2)</vt:lpstr>
      <vt:lpstr>Scattering of neutrons by surfons (result)</vt:lpstr>
      <vt:lpstr>The planned experiment</vt:lpstr>
      <vt:lpstr>Conclusion</vt:lpstr>
      <vt:lpstr>Conclusion</vt:lpstr>
    </vt:vector>
  </TitlesOfParts>
  <Company>NHMFL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c:title>
  <dc:creator>Alexey Grigoriev</dc:creator>
  <cp:lastModifiedBy>Людмила</cp:lastModifiedBy>
  <cp:revision>441</cp:revision>
  <dcterms:created xsi:type="dcterms:W3CDTF">2008-11-04T10:52:53Z</dcterms:created>
  <dcterms:modified xsi:type="dcterms:W3CDTF">2015-06-23T14:32:51Z</dcterms:modified>
</cp:coreProperties>
</file>